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0425" cy="43200638"/>
  <p:notesSz cx="6858000" cy="9144000"/>
  <p:defaultTextStyle>
    <a:defPPr>
      <a:defRPr lang="es-CO"/>
    </a:defPPr>
    <a:lvl1pPr marL="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6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3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9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64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830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9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16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32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1" autoAdjust="0"/>
    <p:restoredTop sz="94660"/>
  </p:normalViewPr>
  <p:slideViewPr>
    <p:cSldViewPr>
      <p:cViewPr>
        <p:scale>
          <a:sx n="10" d="100"/>
          <a:sy n="10" d="100"/>
        </p:scale>
        <p:origin x="2324" y="4"/>
      </p:cViewPr>
      <p:guideLst>
        <p:guide orient="horz" pos="13607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60032" y="13420206"/>
            <a:ext cx="24480361" cy="92601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20064" y="24480362"/>
            <a:ext cx="20160298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8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0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1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078-824B-4D78-9401-0B572E53F249}" type="datetimeFigureOut">
              <a:rPr lang="es-CO" smtClean="0"/>
              <a:t>04/06/2020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31C-9BED-4356-B5D2-55680EB8C0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15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078-824B-4D78-9401-0B572E53F249}" type="datetimeFigureOut">
              <a:rPr lang="es-CO" smtClean="0"/>
              <a:t>04/06/2020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31C-9BED-4356-B5D2-55680EB8C0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456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660229" y="2310039"/>
            <a:ext cx="4860074" cy="491407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80018" y="2310039"/>
            <a:ext cx="14100211" cy="491407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078-824B-4D78-9401-0B572E53F249}" type="datetimeFigureOut">
              <a:rPr lang="es-CO" smtClean="0"/>
              <a:t>04/06/2020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31C-9BED-4356-B5D2-55680EB8C0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96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078-824B-4D78-9401-0B572E53F249}" type="datetimeFigureOut">
              <a:rPr lang="es-CO" smtClean="0"/>
              <a:t>04/06/2020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31C-9BED-4356-B5D2-55680EB8C0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644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75036" y="27760411"/>
            <a:ext cx="24480361" cy="8580127"/>
          </a:xfrm>
        </p:spPr>
        <p:txBody>
          <a:bodyPr anchor="t"/>
          <a:lstStyle>
            <a:lvl1pPr algn="l">
              <a:defRPr sz="16198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75036" y="18310279"/>
            <a:ext cx="24480361" cy="9450134"/>
          </a:xfrm>
        </p:spPr>
        <p:txBody>
          <a:bodyPr anchor="b"/>
          <a:lstStyle>
            <a:lvl1pPr marL="0" indent="0">
              <a:buNone/>
              <a:defRPr sz="8099">
                <a:solidFill>
                  <a:schemeClr val="tx1">
                    <a:tint val="75000"/>
                  </a:schemeClr>
                </a:solidFill>
              </a:defRPr>
            </a:lvl1pPr>
            <a:lvl2pPr marL="1851475" indent="0">
              <a:buNone/>
              <a:defRPr sz="7299">
                <a:solidFill>
                  <a:schemeClr val="tx1">
                    <a:tint val="75000"/>
                  </a:schemeClr>
                </a:solidFill>
              </a:defRPr>
            </a:lvl2pPr>
            <a:lvl3pPr marL="3702950" indent="0">
              <a:buNone/>
              <a:defRPr sz="6499">
                <a:solidFill>
                  <a:schemeClr val="tx1">
                    <a:tint val="75000"/>
                  </a:schemeClr>
                </a:solidFill>
              </a:defRPr>
            </a:lvl3pPr>
            <a:lvl4pPr marL="5554425" indent="0">
              <a:buNone/>
              <a:defRPr sz="5699">
                <a:solidFill>
                  <a:schemeClr val="tx1">
                    <a:tint val="75000"/>
                  </a:schemeClr>
                </a:solidFill>
              </a:defRPr>
            </a:lvl4pPr>
            <a:lvl5pPr marL="7405899" indent="0">
              <a:buNone/>
              <a:defRPr sz="5699">
                <a:solidFill>
                  <a:schemeClr val="tx1">
                    <a:tint val="75000"/>
                  </a:schemeClr>
                </a:solidFill>
              </a:defRPr>
            </a:lvl5pPr>
            <a:lvl6pPr marL="9257374" indent="0">
              <a:buNone/>
              <a:defRPr sz="5699">
                <a:solidFill>
                  <a:schemeClr val="tx1">
                    <a:tint val="75000"/>
                  </a:schemeClr>
                </a:solidFill>
              </a:defRPr>
            </a:lvl6pPr>
            <a:lvl7pPr marL="11108849" indent="0">
              <a:buNone/>
              <a:defRPr sz="5699">
                <a:solidFill>
                  <a:schemeClr val="tx1">
                    <a:tint val="75000"/>
                  </a:schemeClr>
                </a:solidFill>
              </a:defRPr>
            </a:lvl7pPr>
            <a:lvl8pPr marL="12960324" indent="0">
              <a:buNone/>
              <a:defRPr sz="5699">
                <a:solidFill>
                  <a:schemeClr val="tx1">
                    <a:tint val="75000"/>
                  </a:schemeClr>
                </a:solidFill>
              </a:defRPr>
            </a:lvl8pPr>
            <a:lvl9pPr marL="14811799" indent="0">
              <a:buNone/>
              <a:defRPr sz="56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078-824B-4D78-9401-0B572E53F249}" type="datetimeFigureOut">
              <a:rPr lang="es-CO" smtClean="0"/>
              <a:t>04/06/2020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31C-9BED-4356-B5D2-55680EB8C0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870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80018" y="13440201"/>
            <a:ext cx="9480140" cy="38010566"/>
          </a:xfrm>
        </p:spPr>
        <p:txBody>
          <a:bodyPr/>
          <a:lstStyle>
            <a:lvl1pPr>
              <a:defRPr sz="11299"/>
            </a:lvl1pPr>
            <a:lvl2pPr>
              <a:defRPr sz="9699"/>
            </a:lvl2pPr>
            <a:lvl3pPr>
              <a:defRPr sz="8099"/>
            </a:lvl3pPr>
            <a:lvl4pPr>
              <a:defRPr sz="7299"/>
            </a:lvl4pPr>
            <a:lvl5pPr>
              <a:defRPr sz="7299"/>
            </a:lvl5pPr>
            <a:lvl6pPr>
              <a:defRPr sz="7299"/>
            </a:lvl6pPr>
            <a:lvl7pPr>
              <a:defRPr sz="7299"/>
            </a:lvl7pPr>
            <a:lvl8pPr>
              <a:defRPr sz="7299"/>
            </a:lvl8pPr>
            <a:lvl9pPr>
              <a:defRPr sz="72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1040165" y="13440201"/>
            <a:ext cx="9480140" cy="38010566"/>
          </a:xfrm>
        </p:spPr>
        <p:txBody>
          <a:bodyPr/>
          <a:lstStyle>
            <a:lvl1pPr>
              <a:defRPr sz="11299"/>
            </a:lvl1pPr>
            <a:lvl2pPr>
              <a:defRPr sz="9699"/>
            </a:lvl2pPr>
            <a:lvl3pPr>
              <a:defRPr sz="8099"/>
            </a:lvl3pPr>
            <a:lvl4pPr>
              <a:defRPr sz="7299"/>
            </a:lvl4pPr>
            <a:lvl5pPr>
              <a:defRPr sz="7299"/>
            </a:lvl5pPr>
            <a:lvl6pPr>
              <a:defRPr sz="7299"/>
            </a:lvl6pPr>
            <a:lvl7pPr>
              <a:defRPr sz="7299"/>
            </a:lvl7pPr>
            <a:lvl8pPr>
              <a:defRPr sz="7299"/>
            </a:lvl8pPr>
            <a:lvl9pPr>
              <a:defRPr sz="72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078-824B-4D78-9401-0B572E53F249}" type="datetimeFigureOut">
              <a:rPr lang="es-CO" smtClean="0"/>
              <a:t>04/06/2020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31C-9BED-4356-B5D2-55680EB8C0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41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0021" y="1730029"/>
            <a:ext cx="25920383" cy="7200106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0023" y="9670145"/>
            <a:ext cx="12725189" cy="4030057"/>
          </a:xfrm>
        </p:spPr>
        <p:txBody>
          <a:bodyPr anchor="b"/>
          <a:lstStyle>
            <a:lvl1pPr marL="0" indent="0">
              <a:buNone/>
              <a:defRPr sz="9699" b="1"/>
            </a:lvl1pPr>
            <a:lvl2pPr marL="1851475" indent="0">
              <a:buNone/>
              <a:defRPr sz="8099" b="1"/>
            </a:lvl2pPr>
            <a:lvl3pPr marL="3702950" indent="0">
              <a:buNone/>
              <a:defRPr sz="7299" b="1"/>
            </a:lvl3pPr>
            <a:lvl4pPr marL="5554425" indent="0">
              <a:buNone/>
              <a:defRPr sz="6499" b="1"/>
            </a:lvl4pPr>
            <a:lvl5pPr marL="7405899" indent="0">
              <a:buNone/>
              <a:defRPr sz="6499" b="1"/>
            </a:lvl5pPr>
            <a:lvl6pPr marL="9257374" indent="0">
              <a:buNone/>
              <a:defRPr sz="6499" b="1"/>
            </a:lvl6pPr>
            <a:lvl7pPr marL="11108849" indent="0">
              <a:buNone/>
              <a:defRPr sz="6499" b="1"/>
            </a:lvl7pPr>
            <a:lvl8pPr marL="12960324" indent="0">
              <a:buNone/>
              <a:defRPr sz="6499" b="1"/>
            </a:lvl8pPr>
            <a:lvl9pPr marL="14811799" indent="0">
              <a:buNone/>
              <a:defRPr sz="649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440023" y="13700200"/>
            <a:ext cx="12725189" cy="24890371"/>
          </a:xfrm>
        </p:spPr>
        <p:txBody>
          <a:bodyPr/>
          <a:lstStyle>
            <a:lvl1pPr>
              <a:defRPr sz="9699"/>
            </a:lvl1pPr>
            <a:lvl2pPr>
              <a:defRPr sz="8099"/>
            </a:lvl2pPr>
            <a:lvl3pPr>
              <a:defRPr sz="7299"/>
            </a:lvl3pPr>
            <a:lvl4pPr>
              <a:defRPr sz="6499"/>
            </a:lvl4pPr>
            <a:lvl5pPr>
              <a:defRPr sz="6499"/>
            </a:lvl5pPr>
            <a:lvl6pPr>
              <a:defRPr sz="6499"/>
            </a:lvl6pPr>
            <a:lvl7pPr>
              <a:defRPr sz="6499"/>
            </a:lvl7pPr>
            <a:lvl8pPr>
              <a:defRPr sz="6499"/>
            </a:lvl8pPr>
            <a:lvl9pPr>
              <a:defRPr sz="64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4630219" y="9670145"/>
            <a:ext cx="12730187" cy="4030057"/>
          </a:xfrm>
        </p:spPr>
        <p:txBody>
          <a:bodyPr anchor="b"/>
          <a:lstStyle>
            <a:lvl1pPr marL="0" indent="0">
              <a:buNone/>
              <a:defRPr sz="9699" b="1"/>
            </a:lvl1pPr>
            <a:lvl2pPr marL="1851475" indent="0">
              <a:buNone/>
              <a:defRPr sz="8099" b="1"/>
            </a:lvl2pPr>
            <a:lvl3pPr marL="3702950" indent="0">
              <a:buNone/>
              <a:defRPr sz="7299" b="1"/>
            </a:lvl3pPr>
            <a:lvl4pPr marL="5554425" indent="0">
              <a:buNone/>
              <a:defRPr sz="6499" b="1"/>
            </a:lvl4pPr>
            <a:lvl5pPr marL="7405899" indent="0">
              <a:buNone/>
              <a:defRPr sz="6499" b="1"/>
            </a:lvl5pPr>
            <a:lvl6pPr marL="9257374" indent="0">
              <a:buNone/>
              <a:defRPr sz="6499" b="1"/>
            </a:lvl6pPr>
            <a:lvl7pPr marL="11108849" indent="0">
              <a:buNone/>
              <a:defRPr sz="6499" b="1"/>
            </a:lvl7pPr>
            <a:lvl8pPr marL="12960324" indent="0">
              <a:buNone/>
              <a:defRPr sz="6499" b="1"/>
            </a:lvl8pPr>
            <a:lvl9pPr marL="14811799" indent="0">
              <a:buNone/>
              <a:defRPr sz="649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4630219" y="13700200"/>
            <a:ext cx="12730187" cy="24890371"/>
          </a:xfrm>
        </p:spPr>
        <p:txBody>
          <a:bodyPr/>
          <a:lstStyle>
            <a:lvl1pPr>
              <a:defRPr sz="9699"/>
            </a:lvl1pPr>
            <a:lvl2pPr>
              <a:defRPr sz="8099"/>
            </a:lvl2pPr>
            <a:lvl3pPr>
              <a:defRPr sz="7299"/>
            </a:lvl3pPr>
            <a:lvl4pPr>
              <a:defRPr sz="6499"/>
            </a:lvl4pPr>
            <a:lvl5pPr>
              <a:defRPr sz="6499"/>
            </a:lvl5pPr>
            <a:lvl6pPr>
              <a:defRPr sz="6499"/>
            </a:lvl6pPr>
            <a:lvl7pPr>
              <a:defRPr sz="6499"/>
            </a:lvl7pPr>
            <a:lvl8pPr>
              <a:defRPr sz="6499"/>
            </a:lvl8pPr>
            <a:lvl9pPr>
              <a:defRPr sz="64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078-824B-4D78-9401-0B572E53F249}" type="datetimeFigureOut">
              <a:rPr lang="es-CO" smtClean="0"/>
              <a:t>04/06/2020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31C-9BED-4356-B5D2-55680EB8C0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879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078-824B-4D78-9401-0B572E53F249}" type="datetimeFigureOut">
              <a:rPr lang="es-CO" smtClean="0"/>
              <a:t>04/06/2020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31C-9BED-4356-B5D2-55680EB8C0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130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078-824B-4D78-9401-0B572E53F249}" type="datetimeFigureOut">
              <a:rPr lang="es-CO" smtClean="0"/>
              <a:t>04/06/2020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31C-9BED-4356-B5D2-55680EB8C0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67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0024" y="1720028"/>
            <a:ext cx="9475142" cy="7320109"/>
          </a:xfrm>
        </p:spPr>
        <p:txBody>
          <a:bodyPr anchor="b"/>
          <a:lstStyle>
            <a:lvl1pPr algn="l">
              <a:defRPr sz="8099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60166" y="1720030"/>
            <a:ext cx="16100240" cy="36870550"/>
          </a:xfrm>
        </p:spPr>
        <p:txBody>
          <a:bodyPr/>
          <a:lstStyle>
            <a:lvl1pPr>
              <a:defRPr sz="12999"/>
            </a:lvl1pPr>
            <a:lvl2pPr>
              <a:defRPr sz="11299"/>
            </a:lvl2pPr>
            <a:lvl3pPr>
              <a:defRPr sz="9699"/>
            </a:lvl3pPr>
            <a:lvl4pPr>
              <a:defRPr sz="8099"/>
            </a:lvl4pPr>
            <a:lvl5pPr>
              <a:defRPr sz="8099"/>
            </a:lvl5pPr>
            <a:lvl6pPr>
              <a:defRPr sz="8099"/>
            </a:lvl6pPr>
            <a:lvl7pPr>
              <a:defRPr sz="8099"/>
            </a:lvl7pPr>
            <a:lvl8pPr>
              <a:defRPr sz="8099"/>
            </a:lvl8pPr>
            <a:lvl9pPr>
              <a:defRPr sz="80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40024" y="9040137"/>
            <a:ext cx="9475142" cy="29550441"/>
          </a:xfrm>
        </p:spPr>
        <p:txBody>
          <a:bodyPr/>
          <a:lstStyle>
            <a:lvl1pPr marL="0" indent="0">
              <a:buNone/>
              <a:defRPr sz="5699"/>
            </a:lvl1pPr>
            <a:lvl2pPr marL="1851475" indent="0">
              <a:buNone/>
              <a:defRPr sz="4900"/>
            </a:lvl2pPr>
            <a:lvl3pPr marL="3702950" indent="0">
              <a:buNone/>
              <a:defRPr sz="4100"/>
            </a:lvl3pPr>
            <a:lvl4pPr marL="5554425" indent="0">
              <a:buNone/>
              <a:defRPr sz="3600"/>
            </a:lvl4pPr>
            <a:lvl5pPr marL="7405899" indent="0">
              <a:buNone/>
              <a:defRPr sz="3600"/>
            </a:lvl5pPr>
            <a:lvl6pPr marL="9257374" indent="0">
              <a:buNone/>
              <a:defRPr sz="3600"/>
            </a:lvl6pPr>
            <a:lvl7pPr marL="11108849" indent="0">
              <a:buNone/>
              <a:defRPr sz="3600"/>
            </a:lvl7pPr>
            <a:lvl8pPr marL="12960324" indent="0">
              <a:buNone/>
              <a:defRPr sz="3600"/>
            </a:lvl8pPr>
            <a:lvl9pPr marL="14811799" indent="0">
              <a:buNone/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078-824B-4D78-9401-0B572E53F249}" type="datetimeFigureOut">
              <a:rPr lang="es-CO" smtClean="0"/>
              <a:t>04/06/2020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31C-9BED-4356-B5D2-55680EB8C0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15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5085" y="30240449"/>
            <a:ext cx="17280255" cy="3570058"/>
          </a:xfrm>
        </p:spPr>
        <p:txBody>
          <a:bodyPr anchor="b"/>
          <a:lstStyle>
            <a:lvl1pPr algn="l">
              <a:defRPr sz="8099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645085" y="3860055"/>
            <a:ext cx="17280255" cy="25920383"/>
          </a:xfrm>
        </p:spPr>
        <p:txBody>
          <a:bodyPr/>
          <a:lstStyle>
            <a:lvl1pPr marL="0" indent="0">
              <a:buNone/>
              <a:defRPr sz="12999"/>
            </a:lvl1pPr>
            <a:lvl2pPr marL="1851475" indent="0">
              <a:buNone/>
              <a:defRPr sz="11299"/>
            </a:lvl2pPr>
            <a:lvl3pPr marL="3702950" indent="0">
              <a:buNone/>
              <a:defRPr sz="9699"/>
            </a:lvl3pPr>
            <a:lvl4pPr marL="5554425" indent="0">
              <a:buNone/>
              <a:defRPr sz="8099"/>
            </a:lvl4pPr>
            <a:lvl5pPr marL="7405899" indent="0">
              <a:buNone/>
              <a:defRPr sz="8099"/>
            </a:lvl5pPr>
            <a:lvl6pPr marL="9257374" indent="0">
              <a:buNone/>
              <a:defRPr sz="8099"/>
            </a:lvl6pPr>
            <a:lvl7pPr marL="11108849" indent="0">
              <a:buNone/>
              <a:defRPr sz="8099"/>
            </a:lvl7pPr>
            <a:lvl8pPr marL="12960324" indent="0">
              <a:buNone/>
              <a:defRPr sz="8099"/>
            </a:lvl8pPr>
            <a:lvl9pPr marL="14811799" indent="0">
              <a:buNone/>
              <a:defRPr sz="8099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645085" y="33810507"/>
            <a:ext cx="17280255" cy="5070070"/>
          </a:xfrm>
        </p:spPr>
        <p:txBody>
          <a:bodyPr/>
          <a:lstStyle>
            <a:lvl1pPr marL="0" indent="0">
              <a:buNone/>
              <a:defRPr sz="5699"/>
            </a:lvl1pPr>
            <a:lvl2pPr marL="1851475" indent="0">
              <a:buNone/>
              <a:defRPr sz="4900"/>
            </a:lvl2pPr>
            <a:lvl3pPr marL="3702950" indent="0">
              <a:buNone/>
              <a:defRPr sz="4100"/>
            </a:lvl3pPr>
            <a:lvl4pPr marL="5554425" indent="0">
              <a:buNone/>
              <a:defRPr sz="3600"/>
            </a:lvl4pPr>
            <a:lvl5pPr marL="7405899" indent="0">
              <a:buNone/>
              <a:defRPr sz="3600"/>
            </a:lvl5pPr>
            <a:lvl6pPr marL="9257374" indent="0">
              <a:buNone/>
              <a:defRPr sz="3600"/>
            </a:lvl6pPr>
            <a:lvl7pPr marL="11108849" indent="0">
              <a:buNone/>
              <a:defRPr sz="3600"/>
            </a:lvl7pPr>
            <a:lvl8pPr marL="12960324" indent="0">
              <a:buNone/>
              <a:defRPr sz="3600"/>
            </a:lvl8pPr>
            <a:lvl9pPr marL="14811799" indent="0">
              <a:buNone/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7078-824B-4D78-9401-0B572E53F249}" type="datetimeFigureOut">
              <a:rPr lang="es-CO" smtClean="0"/>
              <a:t>04/06/2020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231C-9BED-4356-B5D2-55680EB8C0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303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440021" y="1730029"/>
            <a:ext cx="25920383" cy="7200106"/>
          </a:xfrm>
          <a:prstGeom prst="rect">
            <a:avLst/>
          </a:prstGeom>
        </p:spPr>
        <p:txBody>
          <a:bodyPr vert="horz" lIns="370332" tIns="185166" rIns="370332" bIns="185166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0021" y="10080156"/>
            <a:ext cx="25920383" cy="28510422"/>
          </a:xfrm>
          <a:prstGeom prst="rect">
            <a:avLst/>
          </a:prstGeom>
        </p:spPr>
        <p:txBody>
          <a:bodyPr vert="horz" lIns="370332" tIns="185166" rIns="370332" bIns="185166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440021" y="40040598"/>
            <a:ext cx="6720099" cy="2300032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07078-824B-4D78-9401-0B572E53F249}" type="datetimeFigureOut">
              <a:rPr lang="es-CO" smtClean="0"/>
              <a:t>04/06/2020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840145" y="40040598"/>
            <a:ext cx="9120135" cy="2300032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0640305" y="40040598"/>
            <a:ext cx="6720099" cy="2300032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8231C-9BED-4356-B5D2-55680EB8C0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24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02950" rtl="0" eaLnBrk="1" latinLnBrk="0" hangingPunct="1">
        <a:spcBef>
          <a:spcPct val="0"/>
        </a:spcBef>
        <a:buNone/>
        <a:defRPr sz="17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606" indent="-1388606" algn="l" defTabSz="3702950" rtl="0" eaLnBrk="1" latinLnBrk="0" hangingPunct="1">
        <a:spcBef>
          <a:spcPct val="20000"/>
        </a:spcBef>
        <a:buFont typeface="Arial" pitchFamily="34" charset="0"/>
        <a:buChar char="•"/>
        <a:defRPr sz="12999" kern="1200">
          <a:solidFill>
            <a:schemeClr val="tx1"/>
          </a:solidFill>
          <a:latin typeface="+mn-lt"/>
          <a:ea typeface="+mn-ea"/>
          <a:cs typeface="+mn-cs"/>
        </a:defRPr>
      </a:lvl1pPr>
      <a:lvl2pPr marL="3008647" indent="-1157172" algn="l" defTabSz="3702950" rtl="0" eaLnBrk="1" latinLnBrk="0" hangingPunct="1">
        <a:spcBef>
          <a:spcPct val="20000"/>
        </a:spcBef>
        <a:buFont typeface="Arial" pitchFamily="34" charset="0"/>
        <a:buChar char="–"/>
        <a:defRPr sz="11299" kern="1200">
          <a:solidFill>
            <a:schemeClr val="tx1"/>
          </a:solidFill>
          <a:latin typeface="+mn-lt"/>
          <a:ea typeface="+mn-ea"/>
          <a:cs typeface="+mn-cs"/>
        </a:defRPr>
      </a:lvl2pPr>
      <a:lvl3pPr marL="4628687" indent="-925737" algn="l" defTabSz="3702950" rtl="0" eaLnBrk="1" latinLnBrk="0" hangingPunct="1">
        <a:spcBef>
          <a:spcPct val="20000"/>
        </a:spcBef>
        <a:buFont typeface="Arial" pitchFamily="34" charset="0"/>
        <a:buChar char="•"/>
        <a:defRPr sz="9699" kern="1200">
          <a:solidFill>
            <a:schemeClr val="tx1"/>
          </a:solidFill>
          <a:latin typeface="+mn-lt"/>
          <a:ea typeface="+mn-ea"/>
          <a:cs typeface="+mn-cs"/>
        </a:defRPr>
      </a:lvl3pPr>
      <a:lvl4pPr marL="6480162" indent="-925737" algn="l" defTabSz="3702950" rtl="0" eaLnBrk="1" latinLnBrk="0" hangingPunct="1">
        <a:spcBef>
          <a:spcPct val="20000"/>
        </a:spcBef>
        <a:buFont typeface="Arial" pitchFamily="34" charset="0"/>
        <a:buChar char="–"/>
        <a:defRPr sz="8099" kern="1200">
          <a:solidFill>
            <a:schemeClr val="tx1"/>
          </a:solidFill>
          <a:latin typeface="+mn-lt"/>
          <a:ea typeface="+mn-ea"/>
          <a:cs typeface="+mn-cs"/>
        </a:defRPr>
      </a:lvl4pPr>
      <a:lvl5pPr marL="8331637" indent="-925737" algn="l" defTabSz="3702950" rtl="0" eaLnBrk="1" latinLnBrk="0" hangingPunct="1">
        <a:spcBef>
          <a:spcPct val="20000"/>
        </a:spcBef>
        <a:buFont typeface="Arial" pitchFamily="34" charset="0"/>
        <a:buChar char="»"/>
        <a:defRPr sz="8099" kern="1200">
          <a:solidFill>
            <a:schemeClr val="tx1"/>
          </a:solidFill>
          <a:latin typeface="+mn-lt"/>
          <a:ea typeface="+mn-ea"/>
          <a:cs typeface="+mn-cs"/>
        </a:defRPr>
      </a:lvl5pPr>
      <a:lvl6pPr marL="10183112" indent="-925737" algn="l" defTabSz="3702950" rtl="0" eaLnBrk="1" latinLnBrk="0" hangingPunct="1">
        <a:spcBef>
          <a:spcPct val="20000"/>
        </a:spcBef>
        <a:buFont typeface="Arial" pitchFamily="34" charset="0"/>
        <a:buChar char="•"/>
        <a:defRPr sz="8099" kern="1200">
          <a:solidFill>
            <a:schemeClr val="tx1"/>
          </a:solidFill>
          <a:latin typeface="+mn-lt"/>
          <a:ea typeface="+mn-ea"/>
          <a:cs typeface="+mn-cs"/>
        </a:defRPr>
      </a:lvl6pPr>
      <a:lvl7pPr marL="12034586" indent="-925737" algn="l" defTabSz="3702950" rtl="0" eaLnBrk="1" latinLnBrk="0" hangingPunct="1">
        <a:spcBef>
          <a:spcPct val="20000"/>
        </a:spcBef>
        <a:buFont typeface="Arial" pitchFamily="34" charset="0"/>
        <a:buChar char="•"/>
        <a:defRPr sz="8099" kern="1200">
          <a:solidFill>
            <a:schemeClr val="tx1"/>
          </a:solidFill>
          <a:latin typeface="+mn-lt"/>
          <a:ea typeface="+mn-ea"/>
          <a:cs typeface="+mn-cs"/>
        </a:defRPr>
      </a:lvl7pPr>
      <a:lvl8pPr marL="13886061" indent="-925737" algn="l" defTabSz="3702950" rtl="0" eaLnBrk="1" latinLnBrk="0" hangingPunct="1">
        <a:spcBef>
          <a:spcPct val="20000"/>
        </a:spcBef>
        <a:buFont typeface="Arial" pitchFamily="34" charset="0"/>
        <a:buChar char="•"/>
        <a:defRPr sz="8099" kern="1200">
          <a:solidFill>
            <a:schemeClr val="tx1"/>
          </a:solidFill>
          <a:latin typeface="+mn-lt"/>
          <a:ea typeface="+mn-ea"/>
          <a:cs typeface="+mn-cs"/>
        </a:defRPr>
      </a:lvl8pPr>
      <a:lvl9pPr marL="15737536" indent="-925737" algn="l" defTabSz="3702950" rtl="0" eaLnBrk="1" latinLnBrk="0" hangingPunct="1">
        <a:spcBef>
          <a:spcPct val="20000"/>
        </a:spcBef>
        <a:buFont typeface="Arial" pitchFamily="34" charset="0"/>
        <a:buChar char="•"/>
        <a:defRPr sz="8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3702950" rtl="0" eaLnBrk="1" latinLnBrk="0" hangingPunct="1">
        <a:defRPr sz="7299" kern="1200">
          <a:solidFill>
            <a:schemeClr val="tx1"/>
          </a:solidFill>
          <a:latin typeface="+mn-lt"/>
          <a:ea typeface="+mn-ea"/>
          <a:cs typeface="+mn-cs"/>
        </a:defRPr>
      </a:lvl1pPr>
      <a:lvl2pPr marL="1851475" algn="l" defTabSz="3702950" rtl="0" eaLnBrk="1" latinLnBrk="0" hangingPunct="1">
        <a:defRPr sz="7299" kern="1200">
          <a:solidFill>
            <a:schemeClr val="tx1"/>
          </a:solidFill>
          <a:latin typeface="+mn-lt"/>
          <a:ea typeface="+mn-ea"/>
          <a:cs typeface="+mn-cs"/>
        </a:defRPr>
      </a:lvl2pPr>
      <a:lvl3pPr marL="3702950" algn="l" defTabSz="3702950" rtl="0" eaLnBrk="1" latinLnBrk="0" hangingPunct="1">
        <a:defRPr sz="7299" kern="1200">
          <a:solidFill>
            <a:schemeClr val="tx1"/>
          </a:solidFill>
          <a:latin typeface="+mn-lt"/>
          <a:ea typeface="+mn-ea"/>
          <a:cs typeface="+mn-cs"/>
        </a:defRPr>
      </a:lvl3pPr>
      <a:lvl4pPr marL="5554425" algn="l" defTabSz="3702950" rtl="0" eaLnBrk="1" latinLnBrk="0" hangingPunct="1">
        <a:defRPr sz="7299" kern="1200">
          <a:solidFill>
            <a:schemeClr val="tx1"/>
          </a:solidFill>
          <a:latin typeface="+mn-lt"/>
          <a:ea typeface="+mn-ea"/>
          <a:cs typeface="+mn-cs"/>
        </a:defRPr>
      </a:lvl4pPr>
      <a:lvl5pPr marL="7405899" algn="l" defTabSz="3702950" rtl="0" eaLnBrk="1" latinLnBrk="0" hangingPunct="1">
        <a:defRPr sz="7299" kern="1200">
          <a:solidFill>
            <a:schemeClr val="tx1"/>
          </a:solidFill>
          <a:latin typeface="+mn-lt"/>
          <a:ea typeface="+mn-ea"/>
          <a:cs typeface="+mn-cs"/>
        </a:defRPr>
      </a:lvl5pPr>
      <a:lvl6pPr marL="9257374" algn="l" defTabSz="3702950" rtl="0" eaLnBrk="1" latinLnBrk="0" hangingPunct="1">
        <a:defRPr sz="7299" kern="1200">
          <a:solidFill>
            <a:schemeClr val="tx1"/>
          </a:solidFill>
          <a:latin typeface="+mn-lt"/>
          <a:ea typeface="+mn-ea"/>
          <a:cs typeface="+mn-cs"/>
        </a:defRPr>
      </a:lvl6pPr>
      <a:lvl7pPr marL="11108849" algn="l" defTabSz="3702950" rtl="0" eaLnBrk="1" latinLnBrk="0" hangingPunct="1">
        <a:defRPr sz="7299" kern="1200">
          <a:solidFill>
            <a:schemeClr val="tx1"/>
          </a:solidFill>
          <a:latin typeface="+mn-lt"/>
          <a:ea typeface="+mn-ea"/>
          <a:cs typeface="+mn-cs"/>
        </a:defRPr>
      </a:lvl7pPr>
      <a:lvl8pPr marL="12960324" algn="l" defTabSz="3702950" rtl="0" eaLnBrk="1" latinLnBrk="0" hangingPunct="1">
        <a:defRPr sz="7299" kern="1200">
          <a:solidFill>
            <a:schemeClr val="tx1"/>
          </a:solidFill>
          <a:latin typeface="+mn-lt"/>
          <a:ea typeface="+mn-ea"/>
          <a:cs typeface="+mn-cs"/>
        </a:defRPr>
      </a:lvl8pPr>
      <a:lvl9pPr marL="14811799" algn="l" defTabSz="3702950" rtl="0" eaLnBrk="1" latinLnBrk="0" hangingPunct="1">
        <a:defRPr sz="72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em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80349" y="4170218"/>
            <a:ext cx="25056022" cy="3682198"/>
          </a:xfrm>
        </p:spPr>
        <p:txBody>
          <a:bodyPr>
            <a:noAutofit/>
          </a:bodyPr>
          <a:lstStyle/>
          <a:p>
            <a:r>
              <a:rPr lang="es-ES" sz="6000" b="1" dirty="0"/>
              <a:t>CARACTERÍSTICAS FÍSICAS DEL CORDÓN UMBILICAL QUE INFLUYEN EN LA RECOLECCIÓN DE LAS CELULAS NUCLEADAS DE GELATINA DE WHARTON</a:t>
            </a:r>
            <a:r>
              <a:rPr lang="es-ES" sz="6000" dirty="0"/>
              <a:t/>
            </a:r>
            <a:br>
              <a:rPr lang="es-ES" sz="6000" dirty="0"/>
            </a:br>
            <a:r>
              <a:rPr lang="es-CO" sz="6000" b="1" i="1" dirty="0"/>
              <a:t/>
            </a:r>
            <a:br>
              <a:rPr lang="es-CO" sz="6000" b="1" i="1" dirty="0"/>
            </a:br>
            <a:endParaRPr lang="es-CO" sz="6000" i="1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903" y="826749"/>
            <a:ext cx="2990335" cy="225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329886" y="6667295"/>
            <a:ext cx="25668396" cy="1754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dirty="0"/>
              <a:t>Luz Mabel </a:t>
            </a:r>
            <a:r>
              <a:rPr lang="es-CO" sz="3600" dirty="0" err="1"/>
              <a:t>Avila</a:t>
            </a:r>
            <a:r>
              <a:rPr lang="es-CO" sz="3600" dirty="0"/>
              <a:t> Portillo,</a:t>
            </a:r>
            <a:r>
              <a:rPr lang="es-CO" sz="3600" baseline="30000" dirty="0"/>
              <a:t>1,2</a:t>
            </a:r>
            <a:r>
              <a:rPr lang="es-CO" sz="3600" dirty="0"/>
              <a:t> </a:t>
            </a:r>
            <a:r>
              <a:rPr lang="es-CO" sz="3600" b="1" u="sng" dirty="0" err="1"/>
              <a:t>Karol</a:t>
            </a:r>
            <a:r>
              <a:rPr lang="es-CO" sz="3600" b="1" u="sng" dirty="0"/>
              <a:t> Gutierrez,</a:t>
            </a:r>
            <a:r>
              <a:rPr lang="es-CO" sz="3600" b="1" baseline="30000" dirty="0"/>
              <a:t>3</a:t>
            </a:r>
            <a:r>
              <a:rPr lang="es-CO" sz="3600" b="1" dirty="0"/>
              <a:t> </a:t>
            </a:r>
            <a:r>
              <a:rPr lang="es-CO" sz="3600" dirty="0" err="1"/>
              <a:t>Avila</a:t>
            </a:r>
            <a:r>
              <a:rPr lang="es-CO" sz="3600" dirty="0"/>
              <a:t> </a:t>
            </a:r>
            <a:r>
              <a:rPr lang="es-CO" sz="3600" dirty="0" err="1"/>
              <a:t>Jeniffer</a:t>
            </a:r>
            <a:r>
              <a:rPr lang="es-CO" sz="3600" dirty="0"/>
              <a:t> Priscilla,</a:t>
            </a:r>
            <a:r>
              <a:rPr lang="es-CO" sz="3600" baseline="30000" dirty="0"/>
              <a:t>2</a:t>
            </a:r>
            <a:r>
              <a:rPr lang="es-CO" sz="3600" dirty="0"/>
              <a:t> </a:t>
            </a:r>
            <a:r>
              <a:rPr lang="es-CO" sz="3600" dirty="0" err="1"/>
              <a:t>Angela</a:t>
            </a:r>
            <a:r>
              <a:rPr lang="es-CO" sz="3600" dirty="0"/>
              <a:t> Riveros,</a:t>
            </a:r>
            <a:r>
              <a:rPr lang="es-CO" sz="3600" baseline="30000" dirty="0"/>
              <a:t>2</a:t>
            </a:r>
            <a:r>
              <a:rPr lang="es-CO" sz="3600" dirty="0"/>
              <a:t> Claudia Scarpetta,</a:t>
            </a:r>
            <a:r>
              <a:rPr lang="es-CO" sz="3600" baseline="30000" dirty="0"/>
              <a:t>4</a:t>
            </a:r>
            <a:r>
              <a:rPr lang="es-CO" sz="3600" dirty="0"/>
              <a:t> </a:t>
            </a:r>
            <a:r>
              <a:rPr lang="es-CO" sz="3600" b="1" dirty="0"/>
              <a:t>Fernández-Sánchez Veronica.</a:t>
            </a:r>
            <a:r>
              <a:rPr lang="es-CO" sz="3600" b="1" baseline="30000" dirty="0"/>
              <a:t>5</a:t>
            </a:r>
            <a:endParaRPr lang="es-CO" sz="3600" b="1" dirty="0"/>
          </a:p>
          <a:p>
            <a:pPr algn="ctr"/>
            <a:r>
              <a:rPr lang="es-CO" sz="3600" dirty="0" err="1"/>
              <a:t>Stem</a:t>
            </a:r>
            <a:r>
              <a:rPr lang="es-CO" sz="3600" dirty="0"/>
              <a:t> Medicina </a:t>
            </a:r>
            <a:r>
              <a:rPr lang="es-CO" sz="3600" dirty="0" smtClean="0"/>
              <a:t>Regenerativa, </a:t>
            </a:r>
            <a:r>
              <a:rPr lang="es-CO" sz="3600" dirty="0" err="1" smtClean="0"/>
              <a:t>Bogota</a:t>
            </a:r>
            <a:r>
              <a:rPr lang="es-CO" sz="3600" dirty="0" smtClean="0"/>
              <a:t> Colombia</a:t>
            </a:r>
            <a:r>
              <a:rPr lang="es-CO" sz="3600" baseline="30000" dirty="0"/>
              <a:t> 1 </a:t>
            </a:r>
            <a:r>
              <a:rPr lang="es-CO" sz="3600" dirty="0"/>
              <a:t>;</a:t>
            </a:r>
            <a:r>
              <a:rPr lang="es-CO" sz="3600" dirty="0" smtClean="0"/>
              <a:t> </a:t>
            </a:r>
            <a:r>
              <a:rPr lang="es-CO" sz="3600" dirty="0" err="1" smtClean="0"/>
              <a:t>CryoHoldco</a:t>
            </a:r>
            <a:r>
              <a:rPr lang="es-CO" sz="3600" dirty="0" smtClean="0"/>
              <a:t> LATAM</a:t>
            </a:r>
            <a:r>
              <a:rPr lang="es-CO" sz="3600" baseline="30000" dirty="0"/>
              <a:t>2</a:t>
            </a:r>
            <a:r>
              <a:rPr lang="es-CO" sz="3600" dirty="0" smtClean="0"/>
              <a:t>; Universidad </a:t>
            </a:r>
            <a:r>
              <a:rPr lang="es-CO" sz="3600" dirty="0"/>
              <a:t>Colegio Mayor </a:t>
            </a:r>
            <a:r>
              <a:rPr lang="es-CO" sz="3600" dirty="0" smtClean="0"/>
              <a:t>Cundinamarca, </a:t>
            </a:r>
            <a:r>
              <a:rPr lang="es-CO" sz="3600" dirty="0" err="1" smtClean="0"/>
              <a:t>Bogota</a:t>
            </a:r>
            <a:r>
              <a:rPr lang="es-CO" sz="3600" dirty="0" smtClean="0"/>
              <a:t>, Colombia</a:t>
            </a:r>
            <a:r>
              <a:rPr lang="es-CO" sz="3600" baseline="30000" dirty="0" smtClean="0"/>
              <a:t>4</a:t>
            </a:r>
            <a:r>
              <a:rPr lang="es-CO" sz="3600" dirty="0" smtClean="0"/>
              <a:t>; Clínica Imbanaco</a:t>
            </a:r>
            <a:r>
              <a:rPr lang="es-CO" sz="3600" dirty="0"/>
              <a:t> </a:t>
            </a:r>
            <a:r>
              <a:rPr lang="es-CO" sz="3600" dirty="0" smtClean="0"/>
              <a:t>Bogotá, Colombia </a:t>
            </a:r>
            <a:r>
              <a:rPr lang="es-CO" sz="3600" baseline="30000" dirty="0"/>
              <a:t>4</a:t>
            </a:r>
            <a:r>
              <a:rPr lang="es-CO" sz="3600" dirty="0"/>
              <a:t> </a:t>
            </a:r>
            <a:r>
              <a:rPr lang="es-CO" sz="3600" b="1" dirty="0"/>
              <a:t>FES Iztacala </a:t>
            </a:r>
            <a:r>
              <a:rPr lang="es-CO" sz="3600" b="1" dirty="0" smtClean="0"/>
              <a:t>UNAM.CDMX. </a:t>
            </a:r>
            <a:r>
              <a:rPr lang="es-CO" sz="3600" b="1" smtClean="0"/>
              <a:t>Mexico</a:t>
            </a:r>
            <a:r>
              <a:rPr lang="es-CO" sz="3600" b="1" baseline="30000" smtClean="0"/>
              <a:t>5</a:t>
            </a:r>
            <a:endParaRPr lang="es-CO" sz="3600" b="1" dirty="0"/>
          </a:p>
        </p:txBody>
      </p:sp>
      <p:sp>
        <p:nvSpPr>
          <p:cNvPr id="12" name="11 Rectángulo"/>
          <p:cNvSpPr/>
          <p:nvPr/>
        </p:nvSpPr>
        <p:spPr>
          <a:xfrm>
            <a:off x="792200" y="9611935"/>
            <a:ext cx="12888011" cy="2474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/>
              <a:t>Objetivo</a:t>
            </a:r>
            <a:endParaRPr lang="es-CO" sz="3600" dirty="0"/>
          </a:p>
          <a:p>
            <a:pPr algn="just"/>
            <a:r>
              <a:rPr lang="es-ES" sz="3600" dirty="0"/>
              <a:t>Evaluar si las características físicas del cordón umbilical (diámetro, color, presencia de coágulos, hematomas y aumento de la </a:t>
            </a:r>
            <a:r>
              <a:rPr lang="es-ES" sz="3600" dirty="0" err="1"/>
              <a:t>espiralidad</a:t>
            </a:r>
            <a:r>
              <a:rPr lang="es-ES" sz="3600" dirty="0"/>
              <a:t> pueden influir en la obtención de la GW y de células </a:t>
            </a:r>
            <a:r>
              <a:rPr lang="es-ES" sz="3600" dirty="0" smtClean="0"/>
              <a:t>nucleadas (CN).</a:t>
            </a:r>
          </a:p>
          <a:p>
            <a:pPr algn="just"/>
            <a:endParaRPr lang="es-CO" sz="3600" dirty="0"/>
          </a:p>
          <a:p>
            <a:pPr algn="just"/>
            <a:endParaRPr lang="es-CO" sz="3600" dirty="0"/>
          </a:p>
          <a:p>
            <a:pPr algn="ctr"/>
            <a:r>
              <a:rPr lang="es-CO" sz="3600" b="1" dirty="0"/>
              <a:t>Metodología</a:t>
            </a:r>
            <a:endParaRPr lang="es-CO" sz="3600" dirty="0"/>
          </a:p>
          <a:p>
            <a:pPr algn="just">
              <a:lnSpc>
                <a:spcPct val="150000"/>
              </a:lnSpc>
            </a:pPr>
            <a:r>
              <a:rPr lang="es-ES" sz="3600" b="1" dirty="0"/>
              <a:t>Tipo de investigación: </a:t>
            </a:r>
            <a:r>
              <a:rPr lang="es-ES" sz="3600" dirty="0"/>
              <a:t>Descriptivo Transversal. Se analizaron las bases de datos de un total de 202 cordones umbilicales procesadas en </a:t>
            </a:r>
            <a:r>
              <a:rPr lang="es-ES" sz="3600" dirty="0" err="1"/>
              <a:t>Stem</a:t>
            </a:r>
            <a:r>
              <a:rPr lang="es-ES" sz="3600" dirty="0"/>
              <a:t> Medicina Regenerativa entre noviembre de 2016 a febrero de 2017. </a:t>
            </a:r>
          </a:p>
          <a:p>
            <a:pPr algn="just">
              <a:lnSpc>
                <a:spcPct val="150000"/>
              </a:lnSpc>
            </a:pPr>
            <a:r>
              <a:rPr lang="es-ES" sz="3600" dirty="0"/>
              <a:t>Las </a:t>
            </a:r>
            <a:r>
              <a:rPr lang="es-ES" sz="3600" b="1" dirty="0"/>
              <a:t>variables independientes </a:t>
            </a:r>
            <a:r>
              <a:rPr lang="es-ES" sz="3600" dirty="0"/>
              <a:t>a considerar: Longitud del cordón umbilical, diámetro del cordón umbilical delgado (&lt;1.0 cm), grueso (&gt; 1.5 cm); Color: blanco, verde, marrón, rosado pálido, rosado intenso; presencia de coágulos, presencia de hematomas y aumento de la </a:t>
            </a:r>
            <a:r>
              <a:rPr lang="es-ES" sz="3600" dirty="0" err="1"/>
              <a:t>espiralidad</a:t>
            </a:r>
            <a:r>
              <a:rPr lang="es-ES" sz="36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3600" dirty="0"/>
              <a:t>Las </a:t>
            </a:r>
            <a:r>
              <a:rPr lang="es-ES" sz="3600" b="1" dirty="0"/>
              <a:t>variables dependientes </a:t>
            </a:r>
            <a:r>
              <a:rPr lang="es-ES" sz="3600" dirty="0"/>
              <a:t>a considerar: Gramos de gelatina de </a:t>
            </a:r>
            <a:r>
              <a:rPr lang="es-ES" sz="3600" dirty="0" err="1"/>
              <a:t>Wharton</a:t>
            </a:r>
            <a:r>
              <a:rPr lang="es-ES" sz="3600" dirty="0"/>
              <a:t> y viabilidad celular. </a:t>
            </a:r>
          </a:p>
          <a:p>
            <a:pPr algn="just">
              <a:lnSpc>
                <a:spcPct val="150000"/>
              </a:lnSpc>
            </a:pPr>
            <a:endParaRPr lang="es-MX" sz="3600" dirty="0"/>
          </a:p>
          <a:p>
            <a:pPr algn="just"/>
            <a:endParaRPr lang="es-MX" sz="3600" dirty="0"/>
          </a:p>
          <a:p>
            <a:r>
              <a:rPr lang="es-ES" sz="3600" b="1" dirty="0"/>
              <a:t>Análisis estadístico:</a:t>
            </a:r>
            <a:endParaRPr lang="es-ES" sz="3600" dirty="0"/>
          </a:p>
          <a:p>
            <a:pPr algn="just">
              <a:lnSpc>
                <a:spcPct val="150000"/>
              </a:lnSpc>
            </a:pPr>
            <a:r>
              <a:rPr lang="es-ES" sz="3600" dirty="0"/>
              <a:t>Se empleó el programa estadístico SPSS V18 para Windows en donde el análisis descriptivo para las </a:t>
            </a:r>
            <a:r>
              <a:rPr lang="es-ES" sz="3600" b="1" u="sng" dirty="0"/>
              <a:t>variables continuas </a:t>
            </a:r>
            <a:r>
              <a:rPr lang="es-ES" sz="3600" dirty="0"/>
              <a:t>se realizó con la determinación de </a:t>
            </a:r>
            <a:r>
              <a:rPr lang="es-ES" sz="3600" b="1" dirty="0"/>
              <a:t>medidas de tendencia central</a:t>
            </a:r>
            <a:r>
              <a:rPr lang="es-ES" sz="3600" dirty="0"/>
              <a:t>, con prueba de normalidad de </a:t>
            </a:r>
            <a:r>
              <a:rPr lang="es-ES" sz="3600" dirty="0" err="1"/>
              <a:t>Shapiro</a:t>
            </a:r>
            <a:r>
              <a:rPr lang="es-ES" sz="3600" dirty="0"/>
              <a:t> </a:t>
            </a:r>
            <a:r>
              <a:rPr lang="es-ES" sz="3600" dirty="0" err="1"/>
              <a:t>Wilk</a:t>
            </a:r>
            <a:r>
              <a:rPr lang="es-ES" sz="3600" dirty="0"/>
              <a:t>; para las </a:t>
            </a:r>
            <a:r>
              <a:rPr lang="es-ES" sz="3600" b="1" u="sng" dirty="0"/>
              <a:t>variables categóricas </a:t>
            </a:r>
            <a:r>
              <a:rPr lang="es-ES" sz="3600" dirty="0"/>
              <a:t>se realizó </a:t>
            </a:r>
            <a:r>
              <a:rPr lang="es-ES" sz="3600" b="1" dirty="0"/>
              <a:t>análisis de frecuencias</a:t>
            </a:r>
            <a:r>
              <a:rPr lang="es-ES" sz="3600" dirty="0"/>
              <a:t>. Dado el tamaño de la muestra y la variabilidad en los resultados, el análisis inferencial consistió en comparaciones no paramétricas entre el recuento celular y los gramos de GW/cm frente a longitud categorizada, presencia o ausencia de hematomas, coágulos, color (blanco, rosado pálido, rosado intenso y amarillo), diámetro (delgado, normal, mixto o grueso), </a:t>
            </a:r>
            <a:r>
              <a:rPr lang="es-ES" sz="3600" dirty="0" smtClean="0"/>
              <a:t>enrollamiento, </a:t>
            </a:r>
            <a:r>
              <a:rPr lang="es-ES" sz="3600" dirty="0"/>
              <a:t>gelatinoso y aplanado.</a:t>
            </a:r>
            <a:endParaRPr lang="es-CO" sz="3600" dirty="0"/>
          </a:p>
        </p:txBody>
      </p:sp>
      <p:sp>
        <p:nvSpPr>
          <p:cNvPr id="13" name="12 Rectángulo"/>
          <p:cNvSpPr/>
          <p:nvPr/>
        </p:nvSpPr>
        <p:spPr>
          <a:xfrm>
            <a:off x="14817026" y="27835231"/>
            <a:ext cx="13016454" cy="1505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3600" b="1" dirty="0" smtClean="0">
                <a:latin typeface="+mj-lt"/>
              </a:rPr>
              <a:t>Conclusión</a:t>
            </a:r>
          </a:p>
          <a:p>
            <a:pPr algn="just">
              <a:lnSpc>
                <a:spcPct val="150000"/>
              </a:lnSpc>
            </a:pPr>
            <a:r>
              <a:rPr lang="es-ES" sz="3600" dirty="0"/>
              <a:t>La longitud es una característica física que tiene relación directa con la recolección de la GW, a mayor longitud hay una mayor recolección de </a:t>
            </a:r>
            <a:r>
              <a:rPr lang="es-ES" sz="3600" dirty="0" smtClean="0"/>
              <a:t>GW, </a:t>
            </a:r>
            <a:r>
              <a:rPr lang="es-ES" sz="3600" dirty="0"/>
              <a:t>sin embargo no es directamente proporcional a la cantidad de </a:t>
            </a:r>
            <a:r>
              <a:rPr lang="es-ES" sz="3600" dirty="0" smtClean="0"/>
              <a:t>CMN </a:t>
            </a:r>
            <a:r>
              <a:rPr lang="es-ES" sz="3600" dirty="0"/>
              <a:t>obtenidas. Por otro lado, las tonalidades blanco y rosado intenso presentaron diferencias estadísticas significativas que, asociado a la literatura, el color blanco es el color óptimo para el procesamiento y calidad de la muestra, mientras que el color rosado intenso, está asociado principalmente a la necrosis del tejido y no se considera óptimo para su procesamiento.  </a:t>
            </a:r>
          </a:p>
          <a:p>
            <a:pPr algn="just">
              <a:lnSpc>
                <a:spcPct val="150000"/>
              </a:lnSpc>
            </a:pPr>
            <a:r>
              <a:rPr lang="es-ES" sz="3600" dirty="0"/>
              <a:t> Este es el primer estudio que ha logrado establecer conjuntamente que hay características físicas del CU importantes que participan de manera significativa en la recolección de gelatina de </a:t>
            </a:r>
            <a:r>
              <a:rPr lang="es-ES" sz="3600" dirty="0" err="1"/>
              <a:t>Wharton</a:t>
            </a:r>
            <a:r>
              <a:rPr lang="es-ES" sz="3600" dirty="0"/>
              <a:t> (GW) y el recuento de células nucleadas (CN). Aportando evidencias físicas que nos ayudaran a seleccionar los CU antes de su procesamiento, asegurado una mayor obtención de GW e incrementando el rendimiento celular.</a:t>
            </a:r>
          </a:p>
          <a:p>
            <a:pPr algn="just">
              <a:lnSpc>
                <a:spcPct val="150000"/>
              </a:lnSpc>
            </a:pPr>
            <a:endParaRPr lang="es-CO" sz="3600" b="1" dirty="0"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92200" y="42022431"/>
            <a:ext cx="28800425" cy="1080251"/>
          </a:xfrm>
          <a:prstGeom prst="rect">
            <a:avLst/>
          </a:prstGeom>
          <a:solidFill>
            <a:srgbClr val="003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CO" altLang="es-CO" sz="16598">
              <a:solidFill>
                <a:srgbClr val="FFFFFF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4768247" y="9355052"/>
            <a:ext cx="12465720" cy="64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Resultados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075" y="593656"/>
            <a:ext cx="3036090" cy="25450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5612" y="940997"/>
            <a:ext cx="2287963" cy="2160855"/>
          </a:xfrm>
          <a:prstGeom prst="rect">
            <a:avLst/>
          </a:prstGeom>
        </p:spPr>
      </p:pic>
      <p:sp>
        <p:nvSpPr>
          <p:cNvPr id="74" name="56 CuadroTexto"/>
          <p:cNvSpPr txBox="1"/>
          <p:nvPr/>
        </p:nvSpPr>
        <p:spPr>
          <a:xfrm>
            <a:off x="1780349" y="34567935"/>
            <a:ext cx="9401331" cy="646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Resultados</a:t>
            </a:r>
          </a:p>
        </p:txBody>
      </p:sp>
      <p:sp>
        <p:nvSpPr>
          <p:cNvPr id="121" name="object 4"/>
          <p:cNvSpPr/>
          <p:nvPr/>
        </p:nvSpPr>
        <p:spPr>
          <a:xfrm>
            <a:off x="18954274" y="15811226"/>
            <a:ext cx="2626360" cy="678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5"/>
          <p:cNvSpPr/>
          <p:nvPr/>
        </p:nvSpPr>
        <p:spPr>
          <a:xfrm>
            <a:off x="18993319" y="13178726"/>
            <a:ext cx="2595879" cy="2649220"/>
          </a:xfrm>
          <a:custGeom>
            <a:avLst/>
            <a:gdLst/>
            <a:ahLst/>
            <a:cxnLst/>
            <a:rect l="l" t="t" r="r" b="b"/>
            <a:pathLst>
              <a:path w="2595879" h="2649220">
                <a:moveTo>
                  <a:pt x="2372741" y="0"/>
                </a:moveTo>
                <a:lnTo>
                  <a:pt x="223138" y="0"/>
                </a:lnTo>
                <a:lnTo>
                  <a:pt x="204827" y="739"/>
                </a:lnTo>
                <a:lnTo>
                  <a:pt x="152578" y="11368"/>
                </a:lnTo>
                <a:lnTo>
                  <a:pt x="105563" y="33412"/>
                </a:lnTo>
                <a:lnTo>
                  <a:pt x="65325" y="65325"/>
                </a:lnTo>
                <a:lnTo>
                  <a:pt x="33412" y="105563"/>
                </a:lnTo>
                <a:lnTo>
                  <a:pt x="11368" y="152578"/>
                </a:lnTo>
                <a:lnTo>
                  <a:pt x="739" y="204827"/>
                </a:lnTo>
                <a:lnTo>
                  <a:pt x="0" y="223138"/>
                </a:lnTo>
                <a:lnTo>
                  <a:pt x="0" y="2426131"/>
                </a:lnTo>
                <a:lnTo>
                  <a:pt x="6480" y="2479740"/>
                </a:lnTo>
                <a:lnTo>
                  <a:pt x="24891" y="2528651"/>
                </a:lnTo>
                <a:lnTo>
                  <a:pt x="53686" y="2571312"/>
                </a:lnTo>
                <a:lnTo>
                  <a:pt x="91321" y="2606175"/>
                </a:lnTo>
                <a:lnTo>
                  <a:pt x="136249" y="2631687"/>
                </a:lnTo>
                <a:lnTo>
                  <a:pt x="186925" y="2646300"/>
                </a:lnTo>
                <a:lnTo>
                  <a:pt x="223138" y="2649220"/>
                </a:lnTo>
                <a:lnTo>
                  <a:pt x="2372741" y="2649220"/>
                </a:lnTo>
                <a:lnTo>
                  <a:pt x="2426390" y="2642736"/>
                </a:lnTo>
                <a:lnTo>
                  <a:pt x="2475321" y="2624318"/>
                </a:lnTo>
                <a:lnTo>
                  <a:pt x="2517990" y="2595516"/>
                </a:lnTo>
                <a:lnTo>
                  <a:pt x="2552850" y="2557882"/>
                </a:lnTo>
                <a:lnTo>
                  <a:pt x="2578355" y="2512965"/>
                </a:lnTo>
                <a:lnTo>
                  <a:pt x="2592961" y="2462316"/>
                </a:lnTo>
                <a:lnTo>
                  <a:pt x="2595879" y="2426131"/>
                </a:lnTo>
                <a:lnTo>
                  <a:pt x="2595879" y="223138"/>
                </a:lnTo>
                <a:lnTo>
                  <a:pt x="2589399" y="169489"/>
                </a:lnTo>
                <a:lnTo>
                  <a:pt x="2570988" y="120558"/>
                </a:lnTo>
                <a:lnTo>
                  <a:pt x="2542193" y="77889"/>
                </a:lnTo>
                <a:lnTo>
                  <a:pt x="2504558" y="43029"/>
                </a:lnTo>
                <a:lnTo>
                  <a:pt x="2459630" y="17524"/>
                </a:lnTo>
                <a:lnTo>
                  <a:pt x="2408954" y="2918"/>
                </a:lnTo>
                <a:lnTo>
                  <a:pt x="237274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"/>
          <p:cNvSpPr/>
          <p:nvPr/>
        </p:nvSpPr>
        <p:spPr>
          <a:xfrm>
            <a:off x="18993319" y="13178726"/>
            <a:ext cx="2595879" cy="2649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7"/>
          <p:cNvSpPr/>
          <p:nvPr/>
        </p:nvSpPr>
        <p:spPr>
          <a:xfrm>
            <a:off x="19210106" y="12785027"/>
            <a:ext cx="2451100" cy="2674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8"/>
          <p:cNvSpPr/>
          <p:nvPr/>
        </p:nvSpPr>
        <p:spPr>
          <a:xfrm>
            <a:off x="19079596" y="10151047"/>
            <a:ext cx="2420620" cy="2644140"/>
          </a:xfrm>
          <a:custGeom>
            <a:avLst/>
            <a:gdLst/>
            <a:ahLst/>
            <a:cxnLst/>
            <a:rect l="l" t="t" r="r" b="b"/>
            <a:pathLst>
              <a:path w="2420620" h="2644140">
                <a:moveTo>
                  <a:pt x="2212594" y="0"/>
                </a:moveTo>
                <a:lnTo>
                  <a:pt x="208025" y="0"/>
                </a:lnTo>
                <a:lnTo>
                  <a:pt x="190958" y="689"/>
                </a:lnTo>
                <a:lnTo>
                  <a:pt x="142256" y="10600"/>
                </a:lnTo>
                <a:lnTo>
                  <a:pt x="98426" y="31156"/>
                </a:lnTo>
                <a:lnTo>
                  <a:pt x="60912" y="60912"/>
                </a:lnTo>
                <a:lnTo>
                  <a:pt x="31156" y="98426"/>
                </a:lnTo>
                <a:lnTo>
                  <a:pt x="10600" y="142256"/>
                </a:lnTo>
                <a:lnTo>
                  <a:pt x="689" y="190958"/>
                </a:lnTo>
                <a:lnTo>
                  <a:pt x="0" y="208025"/>
                </a:lnTo>
                <a:lnTo>
                  <a:pt x="0" y="2436114"/>
                </a:lnTo>
                <a:lnTo>
                  <a:pt x="6043" y="2486119"/>
                </a:lnTo>
                <a:lnTo>
                  <a:pt x="23210" y="2531733"/>
                </a:lnTo>
                <a:lnTo>
                  <a:pt x="50060" y="2571513"/>
                </a:lnTo>
                <a:lnTo>
                  <a:pt x="85148" y="2604016"/>
                </a:lnTo>
                <a:lnTo>
                  <a:pt x="127033" y="2627798"/>
                </a:lnTo>
                <a:lnTo>
                  <a:pt x="174272" y="2641418"/>
                </a:lnTo>
                <a:lnTo>
                  <a:pt x="208025" y="2644140"/>
                </a:lnTo>
                <a:lnTo>
                  <a:pt x="2212594" y="2644140"/>
                </a:lnTo>
                <a:lnTo>
                  <a:pt x="2262599" y="2638096"/>
                </a:lnTo>
                <a:lnTo>
                  <a:pt x="2308213" y="2620929"/>
                </a:lnTo>
                <a:lnTo>
                  <a:pt x="2347993" y="2594079"/>
                </a:lnTo>
                <a:lnTo>
                  <a:pt x="2380496" y="2558991"/>
                </a:lnTo>
                <a:lnTo>
                  <a:pt x="2404278" y="2517106"/>
                </a:lnTo>
                <a:lnTo>
                  <a:pt x="2417898" y="2469867"/>
                </a:lnTo>
                <a:lnTo>
                  <a:pt x="2420620" y="2436114"/>
                </a:lnTo>
                <a:lnTo>
                  <a:pt x="2420620" y="208025"/>
                </a:lnTo>
                <a:lnTo>
                  <a:pt x="2414576" y="158020"/>
                </a:lnTo>
                <a:lnTo>
                  <a:pt x="2397409" y="112406"/>
                </a:lnTo>
                <a:lnTo>
                  <a:pt x="2370559" y="72626"/>
                </a:lnTo>
                <a:lnTo>
                  <a:pt x="2335471" y="40123"/>
                </a:lnTo>
                <a:lnTo>
                  <a:pt x="2293586" y="16341"/>
                </a:lnTo>
                <a:lnTo>
                  <a:pt x="2246347" y="2721"/>
                </a:lnTo>
                <a:lnTo>
                  <a:pt x="2212594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9"/>
          <p:cNvSpPr/>
          <p:nvPr/>
        </p:nvSpPr>
        <p:spPr>
          <a:xfrm>
            <a:off x="19079596" y="10151047"/>
            <a:ext cx="2420620" cy="26441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0"/>
          <p:cNvSpPr/>
          <p:nvPr/>
        </p:nvSpPr>
        <p:spPr>
          <a:xfrm>
            <a:off x="22092036" y="12785027"/>
            <a:ext cx="2715260" cy="26746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1"/>
          <p:cNvSpPr/>
          <p:nvPr/>
        </p:nvSpPr>
        <p:spPr>
          <a:xfrm>
            <a:off x="22107276" y="10151047"/>
            <a:ext cx="2684780" cy="2644140"/>
          </a:xfrm>
          <a:custGeom>
            <a:avLst/>
            <a:gdLst/>
            <a:ahLst/>
            <a:cxnLst/>
            <a:rect l="l" t="t" r="r" b="b"/>
            <a:pathLst>
              <a:path w="2684780" h="2644140">
                <a:moveTo>
                  <a:pt x="2457577" y="0"/>
                </a:moveTo>
                <a:lnTo>
                  <a:pt x="227203" y="0"/>
                </a:lnTo>
                <a:lnTo>
                  <a:pt x="208569" y="753"/>
                </a:lnTo>
                <a:lnTo>
                  <a:pt x="155391" y="11583"/>
                </a:lnTo>
                <a:lnTo>
                  <a:pt x="107524" y="34041"/>
                </a:lnTo>
                <a:lnTo>
                  <a:pt x="66548" y="66548"/>
                </a:lnTo>
                <a:lnTo>
                  <a:pt x="34041" y="107524"/>
                </a:lnTo>
                <a:lnTo>
                  <a:pt x="11583" y="155391"/>
                </a:lnTo>
                <a:lnTo>
                  <a:pt x="753" y="208569"/>
                </a:lnTo>
                <a:lnTo>
                  <a:pt x="0" y="227203"/>
                </a:lnTo>
                <a:lnTo>
                  <a:pt x="0" y="2416937"/>
                </a:lnTo>
                <a:lnTo>
                  <a:pt x="6603" y="2471534"/>
                </a:lnTo>
                <a:lnTo>
                  <a:pt x="25360" y="2521347"/>
                </a:lnTo>
                <a:lnTo>
                  <a:pt x="54693" y="2564796"/>
                </a:lnTo>
                <a:lnTo>
                  <a:pt x="93021" y="2600301"/>
                </a:lnTo>
                <a:lnTo>
                  <a:pt x="138767" y="2626284"/>
                </a:lnTo>
                <a:lnTo>
                  <a:pt x="190350" y="2641166"/>
                </a:lnTo>
                <a:lnTo>
                  <a:pt x="227203" y="2644140"/>
                </a:lnTo>
                <a:lnTo>
                  <a:pt x="2457577" y="2644140"/>
                </a:lnTo>
                <a:lnTo>
                  <a:pt x="2512174" y="2637536"/>
                </a:lnTo>
                <a:lnTo>
                  <a:pt x="2561987" y="2618779"/>
                </a:lnTo>
                <a:lnTo>
                  <a:pt x="2605436" y="2589446"/>
                </a:lnTo>
                <a:lnTo>
                  <a:pt x="2640941" y="2551118"/>
                </a:lnTo>
                <a:lnTo>
                  <a:pt x="2666924" y="2505372"/>
                </a:lnTo>
                <a:lnTo>
                  <a:pt x="2681806" y="2453789"/>
                </a:lnTo>
                <a:lnTo>
                  <a:pt x="2684780" y="2416937"/>
                </a:lnTo>
                <a:lnTo>
                  <a:pt x="2684780" y="227203"/>
                </a:lnTo>
                <a:lnTo>
                  <a:pt x="2678176" y="172605"/>
                </a:lnTo>
                <a:lnTo>
                  <a:pt x="2659419" y="122792"/>
                </a:lnTo>
                <a:lnTo>
                  <a:pt x="2630086" y="79343"/>
                </a:lnTo>
                <a:lnTo>
                  <a:pt x="2591758" y="43838"/>
                </a:lnTo>
                <a:lnTo>
                  <a:pt x="2546012" y="17855"/>
                </a:lnTo>
                <a:lnTo>
                  <a:pt x="2494429" y="2973"/>
                </a:lnTo>
                <a:lnTo>
                  <a:pt x="245757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"/>
          <p:cNvSpPr/>
          <p:nvPr/>
        </p:nvSpPr>
        <p:spPr>
          <a:xfrm>
            <a:off x="22107276" y="10151047"/>
            <a:ext cx="2684780" cy="26441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"/>
          <p:cNvSpPr/>
          <p:nvPr/>
        </p:nvSpPr>
        <p:spPr>
          <a:xfrm>
            <a:off x="21964045" y="15759117"/>
            <a:ext cx="2814320" cy="622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4"/>
          <p:cNvSpPr/>
          <p:nvPr/>
        </p:nvSpPr>
        <p:spPr>
          <a:xfrm>
            <a:off x="21937097" y="13178726"/>
            <a:ext cx="2783840" cy="2705100"/>
          </a:xfrm>
          <a:custGeom>
            <a:avLst/>
            <a:gdLst/>
            <a:ahLst/>
            <a:cxnLst/>
            <a:rect l="l" t="t" r="r" b="b"/>
            <a:pathLst>
              <a:path w="2783840" h="2705100">
                <a:moveTo>
                  <a:pt x="2551303" y="0"/>
                </a:moveTo>
                <a:lnTo>
                  <a:pt x="232537" y="0"/>
                </a:lnTo>
                <a:lnTo>
                  <a:pt x="213469" y="771"/>
                </a:lnTo>
                <a:lnTo>
                  <a:pt x="159048" y="11857"/>
                </a:lnTo>
                <a:lnTo>
                  <a:pt x="110059" y="34846"/>
                </a:lnTo>
                <a:lnTo>
                  <a:pt x="68119" y="68119"/>
                </a:lnTo>
                <a:lnTo>
                  <a:pt x="34846" y="110059"/>
                </a:lnTo>
                <a:lnTo>
                  <a:pt x="11857" y="159048"/>
                </a:lnTo>
                <a:lnTo>
                  <a:pt x="771" y="213469"/>
                </a:lnTo>
                <a:lnTo>
                  <a:pt x="0" y="232537"/>
                </a:lnTo>
                <a:lnTo>
                  <a:pt x="0" y="2472626"/>
                </a:lnTo>
                <a:lnTo>
                  <a:pt x="6759" y="2528490"/>
                </a:lnTo>
                <a:lnTo>
                  <a:pt x="25960" y="2579458"/>
                </a:lnTo>
                <a:lnTo>
                  <a:pt x="55985" y="2623914"/>
                </a:lnTo>
                <a:lnTo>
                  <a:pt x="95216" y="2660244"/>
                </a:lnTo>
                <a:lnTo>
                  <a:pt x="142035" y="2686830"/>
                </a:lnTo>
                <a:lnTo>
                  <a:pt x="194825" y="2702057"/>
                </a:lnTo>
                <a:lnTo>
                  <a:pt x="232537" y="2705100"/>
                </a:lnTo>
                <a:lnTo>
                  <a:pt x="2551303" y="2705100"/>
                </a:lnTo>
                <a:lnTo>
                  <a:pt x="2607174" y="2698343"/>
                </a:lnTo>
                <a:lnTo>
                  <a:pt x="2658154" y="2679150"/>
                </a:lnTo>
                <a:lnTo>
                  <a:pt x="2702623" y="2649137"/>
                </a:lnTo>
                <a:lnTo>
                  <a:pt x="2738965" y="2609919"/>
                </a:lnTo>
                <a:lnTo>
                  <a:pt x="2765561" y="2563112"/>
                </a:lnTo>
                <a:lnTo>
                  <a:pt x="2780795" y="2510333"/>
                </a:lnTo>
                <a:lnTo>
                  <a:pt x="2783840" y="2472626"/>
                </a:lnTo>
                <a:lnTo>
                  <a:pt x="2783840" y="232537"/>
                </a:lnTo>
                <a:lnTo>
                  <a:pt x="2777080" y="176665"/>
                </a:lnTo>
                <a:lnTo>
                  <a:pt x="2757879" y="125685"/>
                </a:lnTo>
                <a:lnTo>
                  <a:pt x="2727854" y="81216"/>
                </a:lnTo>
                <a:lnTo>
                  <a:pt x="2688623" y="44874"/>
                </a:lnTo>
                <a:lnTo>
                  <a:pt x="2641804" y="18278"/>
                </a:lnTo>
                <a:lnTo>
                  <a:pt x="2589014" y="3044"/>
                </a:lnTo>
                <a:lnTo>
                  <a:pt x="255130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5"/>
          <p:cNvSpPr/>
          <p:nvPr/>
        </p:nvSpPr>
        <p:spPr>
          <a:xfrm>
            <a:off x="21937097" y="13178726"/>
            <a:ext cx="2783840" cy="2705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6"/>
          <p:cNvSpPr/>
          <p:nvPr/>
        </p:nvSpPr>
        <p:spPr>
          <a:xfrm>
            <a:off x="14959161" y="10747772"/>
            <a:ext cx="2532380" cy="1280160"/>
          </a:xfrm>
          <a:custGeom>
            <a:avLst/>
            <a:gdLst/>
            <a:ahLst/>
            <a:cxnLst/>
            <a:rect l="l" t="t" r="r" b="b"/>
            <a:pathLst>
              <a:path w="2532379" h="1280160">
                <a:moveTo>
                  <a:pt x="0" y="213360"/>
                </a:moveTo>
                <a:lnTo>
                  <a:pt x="6201" y="162080"/>
                </a:lnTo>
                <a:lnTo>
                  <a:pt x="23815" y="115299"/>
                </a:lnTo>
                <a:lnTo>
                  <a:pt x="51361" y="74499"/>
                </a:lnTo>
                <a:lnTo>
                  <a:pt x="87354" y="41160"/>
                </a:lnTo>
                <a:lnTo>
                  <a:pt x="130312" y="16763"/>
                </a:lnTo>
                <a:lnTo>
                  <a:pt x="178753" y="2791"/>
                </a:lnTo>
                <a:lnTo>
                  <a:pt x="213359" y="0"/>
                </a:lnTo>
                <a:lnTo>
                  <a:pt x="2319020" y="0"/>
                </a:lnTo>
                <a:lnTo>
                  <a:pt x="2370299" y="6199"/>
                </a:lnTo>
                <a:lnTo>
                  <a:pt x="2417080" y="23810"/>
                </a:lnTo>
                <a:lnTo>
                  <a:pt x="2457880" y="51352"/>
                </a:lnTo>
                <a:lnTo>
                  <a:pt x="2491219" y="87343"/>
                </a:lnTo>
                <a:lnTo>
                  <a:pt x="2515616" y="130301"/>
                </a:lnTo>
                <a:lnTo>
                  <a:pt x="2529588" y="178746"/>
                </a:lnTo>
                <a:lnTo>
                  <a:pt x="2532380" y="213360"/>
                </a:lnTo>
                <a:lnTo>
                  <a:pt x="2532380" y="1066800"/>
                </a:lnTo>
                <a:lnTo>
                  <a:pt x="2526180" y="1118079"/>
                </a:lnTo>
                <a:lnTo>
                  <a:pt x="2508569" y="1164860"/>
                </a:lnTo>
                <a:lnTo>
                  <a:pt x="2481027" y="1205660"/>
                </a:lnTo>
                <a:lnTo>
                  <a:pt x="2445036" y="1238999"/>
                </a:lnTo>
                <a:lnTo>
                  <a:pt x="2402078" y="1263396"/>
                </a:lnTo>
                <a:lnTo>
                  <a:pt x="2353633" y="1277368"/>
                </a:lnTo>
                <a:lnTo>
                  <a:pt x="2319020" y="1280160"/>
                </a:lnTo>
                <a:lnTo>
                  <a:pt x="213359" y="1280160"/>
                </a:lnTo>
                <a:lnTo>
                  <a:pt x="162088" y="1273960"/>
                </a:lnTo>
                <a:lnTo>
                  <a:pt x="115310" y="1256349"/>
                </a:lnTo>
                <a:lnTo>
                  <a:pt x="74509" y="1228807"/>
                </a:lnTo>
                <a:lnTo>
                  <a:pt x="41167" y="1192816"/>
                </a:lnTo>
                <a:lnTo>
                  <a:pt x="16767" y="1149858"/>
                </a:lnTo>
                <a:lnTo>
                  <a:pt x="2792" y="1101413"/>
                </a:lnTo>
                <a:lnTo>
                  <a:pt x="0" y="1066800"/>
                </a:lnTo>
                <a:lnTo>
                  <a:pt x="0" y="213360"/>
                </a:lnTo>
                <a:close/>
              </a:path>
            </a:pathLst>
          </a:custGeom>
          <a:ln w="27940">
            <a:solidFill>
              <a:srgbClr val="00A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7"/>
          <p:cNvSpPr txBox="1"/>
          <p:nvPr/>
        </p:nvSpPr>
        <p:spPr>
          <a:xfrm>
            <a:off x="15505120" y="11103289"/>
            <a:ext cx="1470660" cy="49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OL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5" name="object 18"/>
          <p:cNvSpPr/>
          <p:nvPr/>
        </p:nvSpPr>
        <p:spPr>
          <a:xfrm>
            <a:off x="19423767" y="12839637"/>
            <a:ext cx="1577340" cy="297179"/>
          </a:xfrm>
          <a:custGeom>
            <a:avLst/>
            <a:gdLst/>
            <a:ahLst/>
            <a:cxnLst/>
            <a:rect l="l" t="t" r="r" b="b"/>
            <a:pathLst>
              <a:path w="1577340" h="297179">
                <a:moveTo>
                  <a:pt x="0" y="297179"/>
                </a:moveTo>
                <a:lnTo>
                  <a:pt x="1577340" y="297179"/>
                </a:lnTo>
                <a:lnTo>
                  <a:pt x="1577340" y="0"/>
                </a:lnTo>
                <a:lnTo>
                  <a:pt x="0" y="0"/>
                </a:lnTo>
                <a:lnTo>
                  <a:pt x="0" y="297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9"/>
          <p:cNvSpPr/>
          <p:nvPr/>
        </p:nvSpPr>
        <p:spPr>
          <a:xfrm>
            <a:off x="19423767" y="12839637"/>
            <a:ext cx="1577340" cy="297179"/>
          </a:xfrm>
          <a:custGeom>
            <a:avLst/>
            <a:gdLst/>
            <a:ahLst/>
            <a:cxnLst/>
            <a:rect l="l" t="t" r="r" b="b"/>
            <a:pathLst>
              <a:path w="1577340" h="297179">
                <a:moveTo>
                  <a:pt x="0" y="297179"/>
                </a:moveTo>
                <a:lnTo>
                  <a:pt x="1577340" y="297179"/>
                </a:lnTo>
                <a:lnTo>
                  <a:pt x="1577340" y="0"/>
                </a:lnTo>
                <a:lnTo>
                  <a:pt x="0" y="0"/>
                </a:lnTo>
                <a:lnTo>
                  <a:pt x="0" y="297179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20"/>
          <p:cNvSpPr txBox="1"/>
          <p:nvPr/>
        </p:nvSpPr>
        <p:spPr>
          <a:xfrm>
            <a:off x="19888332" y="12835826"/>
            <a:ext cx="908778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Bahnschrift Light SemiCondensed"/>
                <a:cs typeface="Bahnschrift Light SemiCondensed"/>
              </a:rPr>
              <a:t>Blan</a:t>
            </a:r>
            <a:r>
              <a:rPr sz="2000" spc="-30" dirty="0" smtClean="0">
                <a:latin typeface="Bahnschrift Light SemiCondensed"/>
                <a:cs typeface="Bahnschrift Light SemiCondensed"/>
              </a:rPr>
              <a:t>c</a:t>
            </a:r>
            <a:r>
              <a:rPr sz="2000" spc="114" dirty="0" smtClean="0">
                <a:latin typeface="Bahnschrift Light SemiCondensed"/>
                <a:cs typeface="Bahnschrift Light SemiCondensed"/>
              </a:rPr>
              <a:t>o</a:t>
            </a:r>
            <a:endParaRPr sz="2000" dirty="0">
              <a:latin typeface="Bahnschrift Light SemiCondensed"/>
              <a:cs typeface="Bahnschrift Light SemiCondensed"/>
            </a:endParaRPr>
          </a:p>
        </p:txBody>
      </p:sp>
      <p:sp>
        <p:nvSpPr>
          <p:cNvPr id="138" name="object 21"/>
          <p:cNvSpPr/>
          <p:nvPr/>
        </p:nvSpPr>
        <p:spPr>
          <a:xfrm>
            <a:off x="22662267" y="12839637"/>
            <a:ext cx="1577340" cy="297179"/>
          </a:xfrm>
          <a:custGeom>
            <a:avLst/>
            <a:gdLst/>
            <a:ahLst/>
            <a:cxnLst/>
            <a:rect l="l" t="t" r="r" b="b"/>
            <a:pathLst>
              <a:path w="1577340" h="297179">
                <a:moveTo>
                  <a:pt x="0" y="297179"/>
                </a:moveTo>
                <a:lnTo>
                  <a:pt x="1577340" y="297179"/>
                </a:lnTo>
                <a:lnTo>
                  <a:pt x="1577340" y="0"/>
                </a:lnTo>
                <a:lnTo>
                  <a:pt x="0" y="0"/>
                </a:lnTo>
                <a:lnTo>
                  <a:pt x="0" y="297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2"/>
          <p:cNvSpPr/>
          <p:nvPr/>
        </p:nvSpPr>
        <p:spPr>
          <a:xfrm>
            <a:off x="22662267" y="12839637"/>
            <a:ext cx="1577340" cy="297179"/>
          </a:xfrm>
          <a:custGeom>
            <a:avLst/>
            <a:gdLst/>
            <a:ahLst/>
            <a:cxnLst/>
            <a:rect l="l" t="t" r="r" b="b"/>
            <a:pathLst>
              <a:path w="1577340" h="297179">
                <a:moveTo>
                  <a:pt x="0" y="297179"/>
                </a:moveTo>
                <a:lnTo>
                  <a:pt x="1577340" y="297179"/>
                </a:lnTo>
                <a:lnTo>
                  <a:pt x="1577340" y="0"/>
                </a:lnTo>
                <a:lnTo>
                  <a:pt x="0" y="0"/>
                </a:lnTo>
                <a:lnTo>
                  <a:pt x="0" y="297179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3"/>
          <p:cNvSpPr txBox="1"/>
          <p:nvPr/>
        </p:nvSpPr>
        <p:spPr>
          <a:xfrm>
            <a:off x="22784568" y="12835826"/>
            <a:ext cx="1609978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60" dirty="0" smtClean="0">
                <a:latin typeface="Bahnschrift Light SemiCondensed"/>
                <a:cs typeface="Bahnschrift Light SemiCondensed"/>
              </a:rPr>
              <a:t>R</a:t>
            </a:r>
            <a:r>
              <a:rPr sz="2000" spc="100" dirty="0" smtClean="0">
                <a:latin typeface="Bahnschrift Light SemiCondensed"/>
                <a:cs typeface="Bahnschrift Light SemiCondensed"/>
              </a:rPr>
              <a:t>o</a:t>
            </a:r>
            <a:r>
              <a:rPr sz="2000" spc="-40" dirty="0" smtClean="0">
                <a:latin typeface="Bahnschrift Light SemiCondensed"/>
                <a:cs typeface="Bahnschrift Light SemiCondensed"/>
              </a:rPr>
              <a:t>s</a:t>
            </a:r>
            <a:r>
              <a:rPr sz="2000" spc="-55" dirty="0" smtClean="0">
                <a:latin typeface="Bahnschrift Light SemiCondensed"/>
                <a:cs typeface="Bahnschrift Light SemiCondensed"/>
              </a:rPr>
              <a:t>a</a:t>
            </a:r>
            <a:r>
              <a:rPr sz="2000" spc="80" dirty="0" smtClean="0">
                <a:latin typeface="Bahnschrift Light SemiCondensed"/>
                <a:cs typeface="Bahnschrift Light SemiCondensed"/>
              </a:rPr>
              <a:t>d</a:t>
            </a:r>
            <a:r>
              <a:rPr sz="2000" spc="114" dirty="0" smtClean="0">
                <a:latin typeface="Bahnschrift Light SemiCondensed"/>
                <a:cs typeface="Bahnschrift Light SemiCondensed"/>
              </a:rPr>
              <a:t>o</a:t>
            </a:r>
            <a:r>
              <a:rPr sz="2000" spc="140" dirty="0" smtClean="0">
                <a:latin typeface="Bahnschrift Light SemiCondensed"/>
                <a:cs typeface="Bahnschrift Light SemiCondensed"/>
              </a:rPr>
              <a:t> </a:t>
            </a:r>
            <a:r>
              <a:rPr sz="2000" spc="80" dirty="0" smtClean="0">
                <a:latin typeface="Bahnschrift Light SemiCondensed"/>
                <a:cs typeface="Bahnschrift Light SemiCondensed"/>
              </a:rPr>
              <a:t>p</a:t>
            </a:r>
            <a:r>
              <a:rPr sz="2000" spc="-15" dirty="0" smtClean="0">
                <a:latin typeface="Bahnschrift Light SemiCondensed"/>
                <a:cs typeface="Bahnschrift Light SemiCondensed"/>
              </a:rPr>
              <a:t>ál</a:t>
            </a:r>
            <a:r>
              <a:rPr sz="2000" spc="-5" dirty="0" smtClean="0">
                <a:latin typeface="Bahnschrift Light SemiCondensed"/>
                <a:cs typeface="Bahnschrift Light SemiCondensed"/>
              </a:rPr>
              <a:t>i</a:t>
            </a:r>
            <a:r>
              <a:rPr sz="2000" spc="80" dirty="0" smtClean="0">
                <a:latin typeface="Bahnschrift Light SemiCondensed"/>
                <a:cs typeface="Bahnschrift Light SemiCondensed"/>
              </a:rPr>
              <a:t>d</a:t>
            </a:r>
            <a:r>
              <a:rPr sz="2000" spc="114" dirty="0" smtClean="0">
                <a:latin typeface="Bahnschrift Light SemiCondensed"/>
                <a:cs typeface="Bahnschrift Light SemiCondensed"/>
              </a:rPr>
              <a:t>o</a:t>
            </a:r>
            <a:endParaRPr sz="2000" dirty="0">
              <a:latin typeface="Bahnschrift Light SemiCondensed"/>
              <a:cs typeface="Bahnschrift Light SemiCondensed"/>
            </a:endParaRPr>
          </a:p>
        </p:txBody>
      </p:sp>
      <p:sp>
        <p:nvSpPr>
          <p:cNvPr id="141" name="object 24"/>
          <p:cNvSpPr/>
          <p:nvPr/>
        </p:nvSpPr>
        <p:spPr>
          <a:xfrm>
            <a:off x="22360007" y="15973996"/>
            <a:ext cx="1757679" cy="294639"/>
          </a:xfrm>
          <a:custGeom>
            <a:avLst/>
            <a:gdLst/>
            <a:ahLst/>
            <a:cxnLst/>
            <a:rect l="l" t="t" r="r" b="b"/>
            <a:pathLst>
              <a:path w="1757679" h="294640">
                <a:moveTo>
                  <a:pt x="0" y="294640"/>
                </a:moveTo>
                <a:lnTo>
                  <a:pt x="1757679" y="294640"/>
                </a:lnTo>
                <a:lnTo>
                  <a:pt x="1757679" y="0"/>
                </a:lnTo>
                <a:lnTo>
                  <a:pt x="0" y="0"/>
                </a:lnTo>
                <a:lnTo>
                  <a:pt x="0" y="2946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5"/>
          <p:cNvSpPr/>
          <p:nvPr/>
        </p:nvSpPr>
        <p:spPr>
          <a:xfrm>
            <a:off x="22360007" y="15973996"/>
            <a:ext cx="1757679" cy="294639"/>
          </a:xfrm>
          <a:custGeom>
            <a:avLst/>
            <a:gdLst/>
            <a:ahLst/>
            <a:cxnLst/>
            <a:rect l="l" t="t" r="r" b="b"/>
            <a:pathLst>
              <a:path w="1757679" h="294640">
                <a:moveTo>
                  <a:pt x="0" y="294640"/>
                </a:moveTo>
                <a:lnTo>
                  <a:pt x="1757679" y="294640"/>
                </a:lnTo>
                <a:lnTo>
                  <a:pt x="1757679" y="0"/>
                </a:lnTo>
                <a:lnTo>
                  <a:pt x="0" y="0"/>
                </a:lnTo>
                <a:lnTo>
                  <a:pt x="0" y="294640"/>
                </a:lnTo>
                <a:close/>
              </a:path>
            </a:pathLst>
          </a:custGeom>
          <a:ln w="12699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6"/>
          <p:cNvSpPr txBox="1"/>
          <p:nvPr/>
        </p:nvSpPr>
        <p:spPr>
          <a:xfrm>
            <a:off x="22517232" y="15969551"/>
            <a:ext cx="1600453" cy="3282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60" dirty="0" smtClean="0">
                <a:latin typeface="Bahnschrift Light SemiCondensed"/>
                <a:cs typeface="Bahnschrift Light SemiCondensed"/>
              </a:rPr>
              <a:t>R</a:t>
            </a:r>
            <a:r>
              <a:rPr sz="2000" spc="105" dirty="0" smtClean="0">
                <a:latin typeface="Bahnschrift Light SemiCondensed"/>
                <a:cs typeface="Bahnschrift Light SemiCondensed"/>
              </a:rPr>
              <a:t>o</a:t>
            </a:r>
            <a:r>
              <a:rPr sz="2000" spc="-40" dirty="0" smtClean="0">
                <a:latin typeface="Bahnschrift Light SemiCondensed"/>
                <a:cs typeface="Bahnschrift Light SemiCondensed"/>
              </a:rPr>
              <a:t>s</a:t>
            </a:r>
            <a:r>
              <a:rPr sz="2000" spc="-55" dirty="0" smtClean="0">
                <a:latin typeface="Bahnschrift Light SemiCondensed"/>
                <a:cs typeface="Bahnschrift Light SemiCondensed"/>
              </a:rPr>
              <a:t>a</a:t>
            </a:r>
            <a:r>
              <a:rPr sz="2000" spc="100" dirty="0" smtClean="0">
                <a:latin typeface="Bahnschrift Light SemiCondensed"/>
                <a:cs typeface="Bahnschrift Light SemiCondensed"/>
              </a:rPr>
              <a:t>do</a:t>
            </a:r>
            <a:r>
              <a:rPr sz="2000" spc="135" dirty="0" smtClean="0">
                <a:latin typeface="Bahnschrift Light SemiCondensed"/>
                <a:cs typeface="Bahnschrift Light SemiCondensed"/>
              </a:rPr>
              <a:t> </a:t>
            </a:r>
            <a:r>
              <a:rPr sz="2000" spc="0" dirty="0" smtClean="0">
                <a:latin typeface="Bahnschrift Light SemiCondensed"/>
                <a:cs typeface="Bahnschrift Light SemiCondensed"/>
              </a:rPr>
              <a:t>i</a:t>
            </a:r>
            <a:r>
              <a:rPr sz="2000" spc="30" dirty="0" smtClean="0">
                <a:latin typeface="Bahnschrift Light SemiCondensed"/>
                <a:cs typeface="Bahnschrift Light SemiCondensed"/>
              </a:rPr>
              <a:t>n</a:t>
            </a:r>
            <a:r>
              <a:rPr sz="2000" spc="40" dirty="0" smtClean="0">
                <a:latin typeface="Bahnschrift Light SemiCondensed"/>
                <a:cs typeface="Bahnschrift Light SemiCondensed"/>
              </a:rPr>
              <a:t>t</a:t>
            </a:r>
            <a:r>
              <a:rPr sz="2000" spc="30" dirty="0" smtClean="0">
                <a:latin typeface="Bahnschrift Light SemiCondensed"/>
                <a:cs typeface="Bahnschrift Light SemiCondensed"/>
              </a:rPr>
              <a:t>enso</a:t>
            </a:r>
            <a:endParaRPr sz="2000" dirty="0">
              <a:latin typeface="Bahnschrift Light SemiCondensed"/>
              <a:cs typeface="Bahnschrift Light SemiCondensed"/>
            </a:endParaRPr>
          </a:p>
        </p:txBody>
      </p:sp>
      <p:sp>
        <p:nvSpPr>
          <p:cNvPr id="144" name="object 27"/>
          <p:cNvSpPr/>
          <p:nvPr/>
        </p:nvSpPr>
        <p:spPr>
          <a:xfrm>
            <a:off x="19423767" y="15973996"/>
            <a:ext cx="1577340" cy="294639"/>
          </a:xfrm>
          <a:custGeom>
            <a:avLst/>
            <a:gdLst/>
            <a:ahLst/>
            <a:cxnLst/>
            <a:rect l="l" t="t" r="r" b="b"/>
            <a:pathLst>
              <a:path w="1577340" h="294640">
                <a:moveTo>
                  <a:pt x="0" y="294640"/>
                </a:moveTo>
                <a:lnTo>
                  <a:pt x="1577340" y="294640"/>
                </a:lnTo>
                <a:lnTo>
                  <a:pt x="1577340" y="0"/>
                </a:lnTo>
                <a:lnTo>
                  <a:pt x="0" y="0"/>
                </a:lnTo>
                <a:lnTo>
                  <a:pt x="0" y="2946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8"/>
          <p:cNvSpPr/>
          <p:nvPr/>
        </p:nvSpPr>
        <p:spPr>
          <a:xfrm>
            <a:off x="19423767" y="15973996"/>
            <a:ext cx="1577340" cy="294639"/>
          </a:xfrm>
          <a:custGeom>
            <a:avLst/>
            <a:gdLst/>
            <a:ahLst/>
            <a:cxnLst/>
            <a:rect l="l" t="t" r="r" b="b"/>
            <a:pathLst>
              <a:path w="1577340" h="294640">
                <a:moveTo>
                  <a:pt x="0" y="294640"/>
                </a:moveTo>
                <a:lnTo>
                  <a:pt x="1577340" y="294640"/>
                </a:lnTo>
                <a:lnTo>
                  <a:pt x="1577340" y="0"/>
                </a:lnTo>
                <a:lnTo>
                  <a:pt x="0" y="0"/>
                </a:lnTo>
                <a:lnTo>
                  <a:pt x="0" y="294640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9"/>
          <p:cNvSpPr txBox="1"/>
          <p:nvPr/>
        </p:nvSpPr>
        <p:spPr>
          <a:xfrm>
            <a:off x="19806671" y="15969551"/>
            <a:ext cx="990439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30" dirty="0" smtClean="0">
                <a:latin typeface="Bahnschrift Light SemiCondensed"/>
                <a:cs typeface="Bahnschrift Light SemiCondensed"/>
              </a:rPr>
              <a:t>Ama</a:t>
            </a:r>
            <a:r>
              <a:rPr sz="2000" spc="10" dirty="0" smtClean="0">
                <a:latin typeface="Bahnschrift Light SemiCondensed"/>
                <a:cs typeface="Bahnschrift Light SemiCondensed"/>
              </a:rPr>
              <a:t>r</a:t>
            </a:r>
            <a:r>
              <a:rPr sz="2000" spc="0" dirty="0" smtClean="0">
                <a:latin typeface="Bahnschrift Light SemiCondensed"/>
                <a:cs typeface="Bahnschrift Light SemiCondensed"/>
              </a:rPr>
              <a:t>i</a:t>
            </a:r>
            <a:r>
              <a:rPr sz="2000" spc="-60" dirty="0" smtClean="0">
                <a:latin typeface="Bahnschrift Light SemiCondensed"/>
                <a:cs typeface="Bahnschrift Light SemiCondensed"/>
              </a:rPr>
              <a:t>ll</a:t>
            </a:r>
            <a:r>
              <a:rPr sz="2000" spc="114" dirty="0" smtClean="0">
                <a:latin typeface="Bahnschrift Light SemiCondensed"/>
                <a:cs typeface="Bahnschrift Light SemiCondensed"/>
              </a:rPr>
              <a:t>o</a:t>
            </a:r>
            <a:endParaRPr sz="2000" dirty="0">
              <a:latin typeface="Bahnschrift Light SemiCondensed"/>
              <a:cs typeface="Bahnschrift Light SemiCondensed"/>
            </a:endParaRPr>
          </a:p>
        </p:txBody>
      </p:sp>
      <p:sp>
        <p:nvSpPr>
          <p:cNvPr id="148" name="object 2"/>
          <p:cNvSpPr/>
          <p:nvPr/>
        </p:nvSpPr>
        <p:spPr>
          <a:xfrm>
            <a:off x="15092953" y="16775783"/>
            <a:ext cx="2532380" cy="1280160"/>
          </a:xfrm>
          <a:custGeom>
            <a:avLst/>
            <a:gdLst/>
            <a:ahLst/>
            <a:cxnLst/>
            <a:rect l="l" t="t" r="r" b="b"/>
            <a:pathLst>
              <a:path w="2532379" h="1280160">
                <a:moveTo>
                  <a:pt x="0" y="213360"/>
                </a:moveTo>
                <a:lnTo>
                  <a:pt x="6201" y="162080"/>
                </a:lnTo>
                <a:lnTo>
                  <a:pt x="23815" y="115299"/>
                </a:lnTo>
                <a:lnTo>
                  <a:pt x="51361" y="74499"/>
                </a:lnTo>
                <a:lnTo>
                  <a:pt x="87354" y="41160"/>
                </a:lnTo>
                <a:lnTo>
                  <a:pt x="130312" y="16763"/>
                </a:lnTo>
                <a:lnTo>
                  <a:pt x="178753" y="2791"/>
                </a:lnTo>
                <a:lnTo>
                  <a:pt x="213359" y="0"/>
                </a:lnTo>
                <a:lnTo>
                  <a:pt x="2319020" y="0"/>
                </a:lnTo>
                <a:lnTo>
                  <a:pt x="2370299" y="6199"/>
                </a:lnTo>
                <a:lnTo>
                  <a:pt x="2417080" y="23810"/>
                </a:lnTo>
                <a:lnTo>
                  <a:pt x="2457880" y="51352"/>
                </a:lnTo>
                <a:lnTo>
                  <a:pt x="2491219" y="87343"/>
                </a:lnTo>
                <a:lnTo>
                  <a:pt x="2515616" y="130301"/>
                </a:lnTo>
                <a:lnTo>
                  <a:pt x="2529588" y="178746"/>
                </a:lnTo>
                <a:lnTo>
                  <a:pt x="2532380" y="213360"/>
                </a:lnTo>
                <a:lnTo>
                  <a:pt x="2532380" y="1066800"/>
                </a:lnTo>
                <a:lnTo>
                  <a:pt x="2526180" y="1118079"/>
                </a:lnTo>
                <a:lnTo>
                  <a:pt x="2508569" y="1164860"/>
                </a:lnTo>
                <a:lnTo>
                  <a:pt x="2481027" y="1205660"/>
                </a:lnTo>
                <a:lnTo>
                  <a:pt x="2445036" y="1238999"/>
                </a:lnTo>
                <a:lnTo>
                  <a:pt x="2402078" y="1263396"/>
                </a:lnTo>
                <a:lnTo>
                  <a:pt x="2353633" y="1277368"/>
                </a:lnTo>
                <a:lnTo>
                  <a:pt x="2319020" y="1280160"/>
                </a:lnTo>
                <a:lnTo>
                  <a:pt x="213359" y="1280160"/>
                </a:lnTo>
                <a:lnTo>
                  <a:pt x="162088" y="1273960"/>
                </a:lnTo>
                <a:lnTo>
                  <a:pt x="115310" y="1256349"/>
                </a:lnTo>
                <a:lnTo>
                  <a:pt x="74509" y="1228807"/>
                </a:lnTo>
                <a:lnTo>
                  <a:pt x="41167" y="1192816"/>
                </a:lnTo>
                <a:lnTo>
                  <a:pt x="16767" y="1149858"/>
                </a:lnTo>
                <a:lnTo>
                  <a:pt x="2792" y="1101413"/>
                </a:lnTo>
                <a:lnTo>
                  <a:pt x="0" y="1066800"/>
                </a:lnTo>
                <a:lnTo>
                  <a:pt x="0" y="213360"/>
                </a:lnTo>
                <a:close/>
              </a:path>
            </a:pathLst>
          </a:custGeom>
          <a:ln w="27940">
            <a:solidFill>
              <a:srgbClr val="00A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"/>
          <p:cNvSpPr txBox="1"/>
          <p:nvPr/>
        </p:nvSpPr>
        <p:spPr>
          <a:xfrm>
            <a:off x="15272339" y="17162243"/>
            <a:ext cx="2368233" cy="679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5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IA</a:t>
            </a:r>
            <a:r>
              <a:rPr sz="3200" b="1" spc="-10" dirty="0" smtClean="0">
                <a:latin typeface="Arial"/>
                <a:cs typeface="Arial"/>
              </a:rPr>
              <a:t>M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5" dirty="0" smtClean="0">
                <a:latin typeface="Arial"/>
                <a:cs typeface="Arial"/>
              </a:rPr>
              <a:t>TR</a:t>
            </a:r>
            <a:r>
              <a:rPr sz="3200" b="1" spc="0" dirty="0" smtClean="0">
                <a:latin typeface="Arial"/>
                <a:cs typeface="Arial"/>
              </a:rPr>
              <a:t>O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152" name="object 6"/>
          <p:cNvSpPr/>
          <p:nvPr/>
        </p:nvSpPr>
        <p:spPr>
          <a:xfrm>
            <a:off x="19701302" y="18968420"/>
            <a:ext cx="1610360" cy="26873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8"/>
          <p:cNvSpPr/>
          <p:nvPr/>
        </p:nvSpPr>
        <p:spPr>
          <a:xfrm>
            <a:off x="18512314" y="16919799"/>
            <a:ext cx="3068320" cy="1841500"/>
          </a:xfrm>
          <a:custGeom>
            <a:avLst/>
            <a:gdLst/>
            <a:ahLst/>
            <a:cxnLst/>
            <a:rect l="l" t="t" r="r" b="b"/>
            <a:pathLst>
              <a:path w="3068320" h="1841500">
                <a:moveTo>
                  <a:pt x="2910078" y="0"/>
                </a:moveTo>
                <a:lnTo>
                  <a:pt x="149066" y="261"/>
                </a:lnTo>
                <a:lnTo>
                  <a:pt x="106938" y="8506"/>
                </a:lnTo>
                <a:lnTo>
                  <a:pt x="69624" y="27132"/>
                </a:lnTo>
                <a:lnTo>
                  <a:pt x="38733" y="54531"/>
                </a:lnTo>
                <a:lnTo>
                  <a:pt x="15875" y="89092"/>
                </a:lnTo>
                <a:lnTo>
                  <a:pt x="2659" y="129207"/>
                </a:lnTo>
                <a:lnTo>
                  <a:pt x="0" y="158242"/>
                </a:lnTo>
                <a:lnTo>
                  <a:pt x="261" y="1692433"/>
                </a:lnTo>
                <a:lnTo>
                  <a:pt x="8506" y="1734561"/>
                </a:lnTo>
                <a:lnTo>
                  <a:pt x="27132" y="1771875"/>
                </a:lnTo>
                <a:lnTo>
                  <a:pt x="54531" y="1802766"/>
                </a:lnTo>
                <a:lnTo>
                  <a:pt x="89092" y="1825624"/>
                </a:lnTo>
                <a:lnTo>
                  <a:pt x="129207" y="1838840"/>
                </a:lnTo>
                <a:lnTo>
                  <a:pt x="158241" y="1841500"/>
                </a:lnTo>
                <a:lnTo>
                  <a:pt x="2919253" y="1841238"/>
                </a:lnTo>
                <a:lnTo>
                  <a:pt x="2961381" y="1832993"/>
                </a:lnTo>
                <a:lnTo>
                  <a:pt x="2998695" y="1814367"/>
                </a:lnTo>
                <a:lnTo>
                  <a:pt x="3029586" y="1786968"/>
                </a:lnTo>
                <a:lnTo>
                  <a:pt x="3052444" y="1752407"/>
                </a:lnTo>
                <a:lnTo>
                  <a:pt x="3065660" y="1712292"/>
                </a:lnTo>
                <a:lnTo>
                  <a:pt x="3068320" y="1683258"/>
                </a:lnTo>
                <a:lnTo>
                  <a:pt x="3068058" y="149066"/>
                </a:lnTo>
                <a:lnTo>
                  <a:pt x="3059813" y="106938"/>
                </a:lnTo>
                <a:lnTo>
                  <a:pt x="3041187" y="69624"/>
                </a:lnTo>
                <a:lnTo>
                  <a:pt x="3013788" y="38733"/>
                </a:lnTo>
                <a:lnTo>
                  <a:pt x="2979227" y="15875"/>
                </a:lnTo>
                <a:lnTo>
                  <a:pt x="2939112" y="2659"/>
                </a:lnTo>
                <a:lnTo>
                  <a:pt x="2910078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9"/>
          <p:cNvSpPr/>
          <p:nvPr/>
        </p:nvSpPr>
        <p:spPr>
          <a:xfrm>
            <a:off x="18512314" y="16919799"/>
            <a:ext cx="3068320" cy="1841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0"/>
          <p:cNvSpPr/>
          <p:nvPr/>
        </p:nvSpPr>
        <p:spPr>
          <a:xfrm>
            <a:off x="22009314" y="19305486"/>
            <a:ext cx="3563620" cy="2062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2"/>
          <p:cNvSpPr/>
          <p:nvPr/>
        </p:nvSpPr>
        <p:spPr>
          <a:xfrm>
            <a:off x="21822987" y="16961813"/>
            <a:ext cx="3533139" cy="2032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3"/>
          <p:cNvSpPr/>
          <p:nvPr/>
        </p:nvSpPr>
        <p:spPr>
          <a:xfrm>
            <a:off x="14481938" y="18792007"/>
            <a:ext cx="4754624" cy="2884288"/>
          </a:xfrm>
          <a:custGeom>
            <a:avLst/>
            <a:gdLst/>
            <a:ahLst/>
            <a:cxnLst/>
            <a:rect l="l" t="t" r="r" b="b"/>
            <a:pathLst>
              <a:path w="2933700" h="1656079">
                <a:moveTo>
                  <a:pt x="0" y="275970"/>
                </a:moveTo>
                <a:lnTo>
                  <a:pt x="3612" y="231210"/>
                </a:lnTo>
                <a:lnTo>
                  <a:pt x="14072" y="188748"/>
                </a:lnTo>
                <a:lnTo>
                  <a:pt x="30809" y="149152"/>
                </a:lnTo>
                <a:lnTo>
                  <a:pt x="53257" y="112992"/>
                </a:lnTo>
                <a:lnTo>
                  <a:pt x="80846" y="80835"/>
                </a:lnTo>
                <a:lnTo>
                  <a:pt x="113008" y="53250"/>
                </a:lnTo>
                <a:lnTo>
                  <a:pt x="149175" y="30806"/>
                </a:lnTo>
                <a:lnTo>
                  <a:pt x="188779" y="14070"/>
                </a:lnTo>
                <a:lnTo>
                  <a:pt x="231250" y="3612"/>
                </a:lnTo>
                <a:lnTo>
                  <a:pt x="276021" y="0"/>
                </a:lnTo>
                <a:lnTo>
                  <a:pt x="2657729" y="0"/>
                </a:lnTo>
                <a:lnTo>
                  <a:pt x="2702489" y="3612"/>
                </a:lnTo>
                <a:lnTo>
                  <a:pt x="2744951" y="14070"/>
                </a:lnTo>
                <a:lnTo>
                  <a:pt x="2784547" y="30806"/>
                </a:lnTo>
                <a:lnTo>
                  <a:pt x="2820707" y="53250"/>
                </a:lnTo>
                <a:lnTo>
                  <a:pt x="2852864" y="80835"/>
                </a:lnTo>
                <a:lnTo>
                  <a:pt x="2880449" y="112992"/>
                </a:lnTo>
                <a:lnTo>
                  <a:pt x="2902893" y="149152"/>
                </a:lnTo>
                <a:lnTo>
                  <a:pt x="2919629" y="188748"/>
                </a:lnTo>
                <a:lnTo>
                  <a:pt x="2930087" y="231210"/>
                </a:lnTo>
                <a:lnTo>
                  <a:pt x="2933699" y="275970"/>
                </a:lnTo>
                <a:lnTo>
                  <a:pt x="2933699" y="1380058"/>
                </a:lnTo>
                <a:lnTo>
                  <a:pt x="2930087" y="1424829"/>
                </a:lnTo>
                <a:lnTo>
                  <a:pt x="2919629" y="1467300"/>
                </a:lnTo>
                <a:lnTo>
                  <a:pt x="2902893" y="1506904"/>
                </a:lnTo>
                <a:lnTo>
                  <a:pt x="2880449" y="1543071"/>
                </a:lnTo>
                <a:lnTo>
                  <a:pt x="2852864" y="1575233"/>
                </a:lnTo>
                <a:lnTo>
                  <a:pt x="2820707" y="1602822"/>
                </a:lnTo>
                <a:lnTo>
                  <a:pt x="2784547" y="1625270"/>
                </a:lnTo>
                <a:lnTo>
                  <a:pt x="2744951" y="1642007"/>
                </a:lnTo>
                <a:lnTo>
                  <a:pt x="2702489" y="1652467"/>
                </a:lnTo>
                <a:lnTo>
                  <a:pt x="2657729" y="1656080"/>
                </a:lnTo>
                <a:lnTo>
                  <a:pt x="276021" y="1656080"/>
                </a:lnTo>
                <a:lnTo>
                  <a:pt x="231250" y="1652467"/>
                </a:lnTo>
                <a:lnTo>
                  <a:pt x="188779" y="1642007"/>
                </a:lnTo>
                <a:lnTo>
                  <a:pt x="149175" y="1625270"/>
                </a:lnTo>
                <a:lnTo>
                  <a:pt x="113008" y="1602822"/>
                </a:lnTo>
                <a:lnTo>
                  <a:pt x="80846" y="1575233"/>
                </a:lnTo>
                <a:lnTo>
                  <a:pt x="53257" y="1543071"/>
                </a:lnTo>
                <a:lnTo>
                  <a:pt x="30809" y="1506904"/>
                </a:lnTo>
                <a:lnTo>
                  <a:pt x="14072" y="1467300"/>
                </a:lnTo>
                <a:lnTo>
                  <a:pt x="3612" y="1424829"/>
                </a:lnTo>
                <a:lnTo>
                  <a:pt x="0" y="1380058"/>
                </a:lnTo>
                <a:lnTo>
                  <a:pt x="0" y="275970"/>
                </a:lnTo>
                <a:close/>
              </a:path>
            </a:pathLst>
          </a:custGeom>
          <a:ln w="27940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"/>
          <p:cNvSpPr/>
          <p:nvPr/>
        </p:nvSpPr>
        <p:spPr>
          <a:xfrm>
            <a:off x="21906435" y="19340815"/>
            <a:ext cx="3609340" cy="21640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7"/>
          <p:cNvSpPr txBox="1"/>
          <p:nvPr/>
        </p:nvSpPr>
        <p:spPr>
          <a:xfrm>
            <a:off x="14384006" y="18810993"/>
            <a:ext cx="5006879" cy="29398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7970" marR="578485">
              <a:lnSpc>
                <a:spcPct val="100000"/>
              </a:lnSpc>
            </a:pPr>
            <a:r>
              <a:rPr sz="2800" b="1" spc="5" dirty="0" smtClean="0">
                <a:latin typeface="Arial"/>
                <a:cs typeface="Arial"/>
              </a:rPr>
              <a:t>D</a:t>
            </a:r>
            <a:r>
              <a:rPr sz="2800" b="1" spc="0" dirty="0" smtClean="0">
                <a:latin typeface="Arial"/>
                <a:cs typeface="Arial"/>
              </a:rPr>
              <a:t>e</a:t>
            </a:r>
            <a:r>
              <a:rPr sz="2800" b="1" spc="5" dirty="0" smtClean="0">
                <a:latin typeface="Arial"/>
                <a:cs typeface="Arial"/>
              </a:rPr>
              <a:t>l</a:t>
            </a:r>
            <a:r>
              <a:rPr sz="2800" b="1" spc="0" dirty="0" smtClean="0">
                <a:latin typeface="Arial"/>
                <a:cs typeface="Arial"/>
              </a:rPr>
              <a:t>gado</a:t>
            </a:r>
            <a:r>
              <a:rPr sz="2800" b="1" spc="-45" dirty="0" smtClean="0">
                <a:latin typeface="Arial"/>
                <a:cs typeface="Arial"/>
              </a:rPr>
              <a:t> </a:t>
            </a:r>
            <a:r>
              <a:rPr sz="2800" b="1" i="1" spc="0" dirty="0" smtClean="0">
                <a:latin typeface="Arial"/>
                <a:cs typeface="Arial"/>
              </a:rPr>
              <a:t>&lt;</a:t>
            </a:r>
            <a:r>
              <a:rPr sz="2800" b="1" i="1" spc="-10" dirty="0" smtClean="0">
                <a:latin typeface="Arial"/>
                <a:cs typeface="Arial"/>
              </a:rPr>
              <a:t> </a:t>
            </a:r>
            <a:r>
              <a:rPr sz="2800" b="1" i="1" spc="0" dirty="0" smtClean="0">
                <a:latin typeface="Arial"/>
                <a:cs typeface="Arial"/>
              </a:rPr>
              <a:t>de</a:t>
            </a:r>
            <a:r>
              <a:rPr sz="2800" b="1" i="1" spc="-10" dirty="0" smtClean="0">
                <a:latin typeface="Arial"/>
                <a:cs typeface="Arial"/>
              </a:rPr>
              <a:t> </a:t>
            </a:r>
            <a:r>
              <a:rPr sz="2800" b="1" i="1" spc="0" dirty="0" smtClean="0">
                <a:latin typeface="Arial"/>
                <a:cs typeface="Arial"/>
              </a:rPr>
              <a:t>1</a:t>
            </a:r>
            <a:r>
              <a:rPr sz="2800" b="1" i="1" spc="-10" dirty="0" smtClean="0">
                <a:latin typeface="Arial"/>
                <a:cs typeface="Arial"/>
              </a:rPr>
              <a:t> </a:t>
            </a:r>
            <a:r>
              <a:rPr sz="2800" b="1" i="1" spc="0" dirty="0" smtClean="0">
                <a:latin typeface="Arial"/>
                <a:cs typeface="Arial"/>
              </a:rPr>
              <a:t>a</a:t>
            </a:r>
            <a:r>
              <a:rPr sz="2800" b="1" i="1" spc="10" dirty="0" smtClean="0">
                <a:latin typeface="Arial"/>
                <a:cs typeface="Arial"/>
              </a:rPr>
              <a:t> </a:t>
            </a:r>
            <a:r>
              <a:rPr sz="2800" b="1" i="1" spc="0" dirty="0" smtClean="0">
                <a:latin typeface="Arial"/>
                <a:cs typeface="Arial"/>
              </a:rPr>
              <a:t>1</a:t>
            </a:r>
            <a:r>
              <a:rPr sz="2800" b="1" i="1" spc="-10" dirty="0" smtClean="0">
                <a:latin typeface="Arial"/>
                <a:cs typeface="Arial"/>
              </a:rPr>
              <a:t> </a:t>
            </a:r>
            <a:r>
              <a:rPr sz="2800" b="1" i="1" spc="0" dirty="0" smtClean="0">
                <a:latin typeface="Arial"/>
                <a:cs typeface="Arial"/>
              </a:rPr>
              <a:t>cm </a:t>
            </a:r>
            <a:r>
              <a:rPr sz="2800" b="1" spc="-10" dirty="0" smtClean="0">
                <a:latin typeface="Arial"/>
                <a:cs typeface="Arial"/>
              </a:rPr>
              <a:t>Gr</a:t>
            </a:r>
            <a:r>
              <a:rPr sz="2800" b="1" spc="0" dirty="0" smtClean="0">
                <a:latin typeface="Arial"/>
                <a:cs typeface="Arial"/>
              </a:rPr>
              <a:t>ueso</a:t>
            </a:r>
            <a:r>
              <a:rPr sz="2800" b="1" spc="-5" dirty="0" smtClean="0">
                <a:latin typeface="Arial"/>
                <a:cs typeface="Arial"/>
              </a:rPr>
              <a:t> </a:t>
            </a:r>
            <a:r>
              <a:rPr sz="2800" b="1" i="1" spc="0" dirty="0" smtClean="0">
                <a:latin typeface="Arial"/>
                <a:cs typeface="Arial"/>
              </a:rPr>
              <a:t>&gt;</a:t>
            </a:r>
            <a:r>
              <a:rPr sz="2800" b="1" i="1" spc="-10" dirty="0" smtClean="0">
                <a:latin typeface="Arial"/>
                <a:cs typeface="Arial"/>
              </a:rPr>
              <a:t> </a:t>
            </a:r>
            <a:r>
              <a:rPr sz="2800" b="1" i="1" spc="0" dirty="0" smtClean="0">
                <a:latin typeface="Arial"/>
                <a:cs typeface="Arial"/>
              </a:rPr>
              <a:t>1</a:t>
            </a:r>
            <a:r>
              <a:rPr sz="2800" b="1" i="1" spc="-10" dirty="0" smtClean="0">
                <a:latin typeface="Arial"/>
                <a:cs typeface="Arial"/>
              </a:rPr>
              <a:t>,</a:t>
            </a:r>
            <a:r>
              <a:rPr sz="2800" b="1" i="1" spc="0" dirty="0" smtClean="0">
                <a:latin typeface="Arial"/>
                <a:cs typeface="Arial"/>
              </a:rPr>
              <a:t>5</a:t>
            </a:r>
            <a:r>
              <a:rPr sz="2800" b="1" i="1" spc="-10" dirty="0" smtClean="0">
                <a:latin typeface="Arial"/>
                <a:cs typeface="Arial"/>
              </a:rPr>
              <a:t> </a:t>
            </a:r>
            <a:r>
              <a:rPr sz="2800" b="1" i="1" spc="0" dirty="0" smtClean="0">
                <a:latin typeface="Arial"/>
                <a:cs typeface="Arial"/>
              </a:rPr>
              <a:t>cm </a:t>
            </a:r>
            <a:endParaRPr lang="es-MX" sz="2800" b="1" i="1" spc="0" dirty="0" smtClean="0">
              <a:latin typeface="Arial"/>
              <a:cs typeface="Arial"/>
            </a:endParaRPr>
          </a:p>
          <a:p>
            <a:pPr marL="267970" marR="578485">
              <a:lnSpc>
                <a:spcPct val="100000"/>
              </a:lnSpc>
            </a:pPr>
            <a:r>
              <a:rPr sz="2800" b="1" spc="5" dirty="0" smtClean="0">
                <a:latin typeface="Arial"/>
                <a:cs typeface="Arial"/>
              </a:rPr>
              <a:t>N</a:t>
            </a:r>
            <a:r>
              <a:rPr sz="2800" b="1" spc="0" dirty="0" smtClean="0">
                <a:latin typeface="Arial"/>
                <a:cs typeface="Arial"/>
              </a:rPr>
              <a:t>o</a:t>
            </a:r>
            <a:r>
              <a:rPr sz="2800" b="1" spc="-5" dirty="0" smtClean="0">
                <a:latin typeface="Arial"/>
                <a:cs typeface="Arial"/>
              </a:rPr>
              <a:t>r</a:t>
            </a:r>
            <a:r>
              <a:rPr sz="2800" b="1" spc="10" dirty="0" smtClean="0">
                <a:latin typeface="Arial"/>
                <a:cs typeface="Arial"/>
              </a:rPr>
              <a:t>m</a:t>
            </a:r>
            <a:r>
              <a:rPr sz="2800" b="1" spc="0" dirty="0" smtClean="0">
                <a:latin typeface="Arial"/>
                <a:cs typeface="Arial"/>
              </a:rPr>
              <a:t>al</a:t>
            </a:r>
            <a:r>
              <a:rPr sz="2800" b="1" spc="-35" dirty="0" smtClean="0">
                <a:latin typeface="Arial"/>
                <a:cs typeface="Arial"/>
              </a:rPr>
              <a:t> </a:t>
            </a:r>
            <a:r>
              <a:rPr sz="2800" b="1" i="1" spc="0" dirty="0" smtClean="0">
                <a:latin typeface="Arial"/>
                <a:cs typeface="Arial"/>
              </a:rPr>
              <a:t>1</a:t>
            </a:r>
            <a:r>
              <a:rPr sz="2800" b="1" i="1" spc="-10" dirty="0" smtClean="0">
                <a:latin typeface="Arial"/>
                <a:cs typeface="Arial"/>
              </a:rPr>
              <a:t>,</a:t>
            </a:r>
            <a:r>
              <a:rPr sz="2800" b="1" i="1" spc="0" dirty="0" smtClean="0">
                <a:latin typeface="Arial"/>
                <a:cs typeface="Arial"/>
              </a:rPr>
              <a:t>1</a:t>
            </a:r>
            <a:r>
              <a:rPr sz="2800" b="1" i="1" spc="10" dirty="0" smtClean="0">
                <a:latin typeface="Arial"/>
                <a:cs typeface="Arial"/>
              </a:rPr>
              <a:t> </a:t>
            </a:r>
            <a:r>
              <a:rPr sz="2800" b="1" i="1" spc="0" dirty="0" smtClean="0">
                <a:latin typeface="Arial"/>
                <a:cs typeface="Arial"/>
              </a:rPr>
              <a:t>a</a:t>
            </a:r>
            <a:r>
              <a:rPr sz="2800" b="1" i="1" spc="-10" dirty="0" smtClean="0">
                <a:latin typeface="Arial"/>
                <a:cs typeface="Arial"/>
              </a:rPr>
              <a:t> </a:t>
            </a:r>
            <a:r>
              <a:rPr sz="2800" b="1" i="1" spc="0" dirty="0" smtClean="0">
                <a:latin typeface="Arial"/>
                <a:cs typeface="Arial"/>
              </a:rPr>
              <a:t>1</a:t>
            </a:r>
            <a:r>
              <a:rPr sz="2800" b="1" i="1" spc="-10" dirty="0" smtClean="0">
                <a:latin typeface="Arial"/>
                <a:cs typeface="Arial"/>
              </a:rPr>
              <a:t>,</a:t>
            </a:r>
            <a:r>
              <a:rPr sz="2800" b="1" i="1" spc="0" dirty="0" smtClean="0">
                <a:latin typeface="Arial"/>
                <a:cs typeface="Arial"/>
              </a:rPr>
              <a:t>5</a:t>
            </a:r>
            <a:r>
              <a:rPr sz="2800" b="1" i="1" spc="-10" dirty="0" smtClean="0">
                <a:latin typeface="Arial"/>
                <a:cs typeface="Arial"/>
              </a:rPr>
              <a:t> </a:t>
            </a:r>
            <a:r>
              <a:rPr sz="2800" b="1" i="1" spc="0" dirty="0" smtClean="0">
                <a:latin typeface="Arial"/>
                <a:cs typeface="Arial"/>
              </a:rPr>
              <a:t>cm</a:t>
            </a:r>
            <a:endParaRPr sz="2800" b="1" dirty="0">
              <a:latin typeface="Arial"/>
              <a:cs typeface="Arial"/>
            </a:endParaRPr>
          </a:p>
          <a:p>
            <a:pPr marL="267970">
              <a:lnSpc>
                <a:spcPct val="100000"/>
              </a:lnSpc>
            </a:pPr>
            <a:r>
              <a:rPr sz="2800" b="1" spc="-30" dirty="0" smtClean="0">
                <a:latin typeface="Arial"/>
                <a:cs typeface="Arial"/>
              </a:rPr>
              <a:t>M</a:t>
            </a:r>
            <a:r>
              <a:rPr sz="2800" b="1" spc="5" dirty="0" smtClean="0">
                <a:latin typeface="Arial"/>
                <a:cs typeface="Arial"/>
              </a:rPr>
              <a:t>i</a:t>
            </a:r>
            <a:r>
              <a:rPr sz="2800" b="1" spc="-25" dirty="0" smtClean="0">
                <a:latin typeface="Arial"/>
                <a:cs typeface="Arial"/>
              </a:rPr>
              <a:t>x</a:t>
            </a:r>
            <a:r>
              <a:rPr sz="2800" b="1" spc="-10" dirty="0" smtClean="0">
                <a:latin typeface="Arial"/>
                <a:cs typeface="Arial"/>
              </a:rPr>
              <a:t>t</a:t>
            </a:r>
            <a:r>
              <a:rPr sz="2800" b="1" spc="0" dirty="0" smtClean="0">
                <a:latin typeface="Arial"/>
                <a:cs typeface="Arial"/>
              </a:rPr>
              <a:t>o,</a:t>
            </a:r>
            <a:r>
              <a:rPr sz="2800" b="1" spc="40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se</a:t>
            </a:r>
            <a:r>
              <a:rPr sz="2800" b="1" spc="-15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cons</a:t>
            </a:r>
            <a:r>
              <a:rPr sz="2800" b="1" spc="5" dirty="0" smtClean="0">
                <a:latin typeface="Arial"/>
                <a:cs typeface="Arial"/>
              </a:rPr>
              <a:t>i</a:t>
            </a:r>
            <a:r>
              <a:rPr sz="2800" b="1" spc="0" dirty="0" smtClean="0">
                <a:latin typeface="Arial"/>
                <a:cs typeface="Arial"/>
              </a:rPr>
              <a:t>de</a:t>
            </a:r>
            <a:r>
              <a:rPr sz="2800" b="1" spc="-10" dirty="0" smtClean="0">
                <a:latin typeface="Arial"/>
                <a:cs typeface="Arial"/>
              </a:rPr>
              <a:t>r</a:t>
            </a:r>
            <a:r>
              <a:rPr sz="2800" b="1" spc="0" dirty="0" smtClean="0">
                <a:latin typeface="Arial"/>
                <a:cs typeface="Arial"/>
              </a:rPr>
              <a:t>an</a:t>
            </a:r>
            <a:r>
              <a:rPr sz="2800" b="1" spc="-50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a</a:t>
            </a:r>
            <a:r>
              <a:rPr sz="2800" b="1" spc="5" dirty="0" smtClean="0">
                <a:latin typeface="Arial"/>
                <a:cs typeface="Arial"/>
              </a:rPr>
              <a:t> </a:t>
            </a:r>
            <a:r>
              <a:rPr sz="2800" b="1" spc="5" dirty="0" err="1" smtClean="0">
                <a:latin typeface="Arial"/>
                <a:cs typeface="Arial"/>
              </a:rPr>
              <a:t>l</a:t>
            </a:r>
            <a:r>
              <a:rPr sz="2800" b="1" spc="0" dirty="0" err="1" smtClean="0">
                <a:latin typeface="Arial"/>
                <a:cs typeface="Arial"/>
              </a:rPr>
              <a:t>os</a:t>
            </a:r>
            <a:r>
              <a:rPr sz="2800" b="1" spc="-35" dirty="0" smtClean="0">
                <a:latin typeface="Arial"/>
                <a:cs typeface="Arial"/>
              </a:rPr>
              <a:t> </a:t>
            </a:r>
            <a:r>
              <a:rPr sz="2800" b="1" spc="5" dirty="0" smtClean="0">
                <a:latin typeface="Arial"/>
                <a:cs typeface="Arial"/>
              </a:rPr>
              <a:t>C</a:t>
            </a:r>
            <a:r>
              <a:rPr sz="2800" b="1" spc="0" dirty="0" smtClean="0">
                <a:latin typeface="Arial"/>
                <a:cs typeface="Arial"/>
              </a:rPr>
              <a:t>U</a:t>
            </a:r>
            <a:r>
              <a:rPr lang="es-MX" sz="2800" b="1" dirty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con</a:t>
            </a:r>
            <a:r>
              <a:rPr sz="2800" b="1" spc="-10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par</a:t>
            </a:r>
            <a:r>
              <a:rPr sz="2800" b="1" spc="-15" dirty="0" smtClean="0">
                <a:latin typeface="Arial"/>
                <a:cs typeface="Arial"/>
              </a:rPr>
              <a:t>t</a:t>
            </a:r>
            <a:r>
              <a:rPr sz="2800" b="1" spc="0" dirty="0" smtClean="0">
                <a:latin typeface="Arial"/>
                <a:cs typeface="Arial"/>
              </a:rPr>
              <a:t>es</a:t>
            </a:r>
            <a:r>
              <a:rPr sz="2800" b="1" spc="-10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de</a:t>
            </a:r>
            <a:r>
              <a:rPr sz="2800" b="1" spc="10" dirty="0" smtClean="0">
                <a:latin typeface="Arial"/>
                <a:cs typeface="Arial"/>
              </a:rPr>
              <a:t>l</a:t>
            </a:r>
            <a:r>
              <a:rPr sz="2800" b="1" spc="0" dirty="0" smtClean="0">
                <a:latin typeface="Arial"/>
                <a:cs typeface="Arial"/>
              </a:rPr>
              <a:t>gadas</a:t>
            </a:r>
            <a:r>
              <a:rPr sz="2800" b="1" spc="-30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y</a:t>
            </a:r>
            <a:r>
              <a:rPr sz="2800" b="1" spc="-15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o</a:t>
            </a:r>
            <a:r>
              <a:rPr sz="2800" b="1" spc="-10" dirty="0" smtClean="0">
                <a:latin typeface="Arial"/>
                <a:cs typeface="Arial"/>
              </a:rPr>
              <a:t>tr</a:t>
            </a:r>
            <a:r>
              <a:rPr sz="2800" b="1" spc="0" dirty="0" smtClean="0">
                <a:latin typeface="Arial"/>
                <a:cs typeface="Arial"/>
              </a:rPr>
              <a:t>as g</a:t>
            </a:r>
            <a:r>
              <a:rPr sz="2800" b="1" spc="-5" dirty="0" smtClean="0">
                <a:latin typeface="Arial"/>
                <a:cs typeface="Arial"/>
              </a:rPr>
              <a:t>r</a:t>
            </a:r>
            <a:r>
              <a:rPr sz="2800" b="1" spc="0" dirty="0" smtClean="0">
                <a:latin typeface="Arial"/>
                <a:cs typeface="Arial"/>
              </a:rPr>
              <a:t>uesas</a:t>
            </a:r>
            <a:endParaRPr sz="2800" b="1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2"/>
              </a:spcBef>
            </a:pPr>
            <a:endParaRPr sz="2800" b="1" dirty="0"/>
          </a:p>
          <a:p>
            <a:pPr>
              <a:lnSpc>
                <a:spcPts val="1000"/>
              </a:lnSpc>
            </a:pPr>
            <a:endParaRPr sz="2800" b="1" dirty="0"/>
          </a:p>
          <a:p>
            <a:pPr>
              <a:lnSpc>
                <a:spcPts val="1000"/>
              </a:lnSpc>
            </a:pPr>
            <a:endParaRPr sz="2800" b="1" dirty="0"/>
          </a:p>
        </p:txBody>
      </p:sp>
      <p:sp>
        <p:nvSpPr>
          <p:cNvPr id="164" name="object 3"/>
          <p:cNvSpPr txBox="1"/>
          <p:nvPr/>
        </p:nvSpPr>
        <p:spPr>
          <a:xfrm>
            <a:off x="1820640" y="35213828"/>
            <a:ext cx="9361040" cy="14635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905" algn="ctr">
              <a:lnSpc>
                <a:spcPct val="100099"/>
              </a:lnSpc>
            </a:pPr>
            <a:r>
              <a:rPr lang="es-MX" sz="3600" spc="10" dirty="0" smtClean="0">
                <a:cs typeface="Bahnschrift Light SemiCondensed"/>
              </a:rPr>
              <a:t> Los cordones se analizaron </a:t>
            </a:r>
            <a:r>
              <a:rPr sz="3600" spc="10" dirty="0" err="1" smtClean="0">
                <a:cs typeface="Bahnschrift Light SemiCondensed"/>
              </a:rPr>
              <a:t>v</a:t>
            </a:r>
            <a:r>
              <a:rPr sz="3600" spc="0" dirty="0" err="1" smtClean="0">
                <a:cs typeface="Bahnschrift Light SemiCondensed"/>
              </a:rPr>
              <a:t>i</a:t>
            </a:r>
            <a:r>
              <a:rPr sz="3600" spc="-10" dirty="0" err="1" smtClean="0">
                <a:cs typeface="Bahnschrift Light SemiCondensed"/>
              </a:rPr>
              <a:t>s</a:t>
            </a:r>
            <a:r>
              <a:rPr sz="3600" spc="-20" dirty="0" err="1" smtClean="0">
                <a:cs typeface="Bahnschrift Light SemiCondensed"/>
              </a:rPr>
              <a:t>u</a:t>
            </a:r>
            <a:r>
              <a:rPr sz="3600" spc="15" dirty="0" err="1" smtClean="0">
                <a:cs typeface="Bahnschrift Light SemiCondensed"/>
              </a:rPr>
              <a:t>alm</a:t>
            </a:r>
            <a:r>
              <a:rPr sz="3600" spc="55" dirty="0" err="1" smtClean="0">
                <a:cs typeface="Bahnschrift Light SemiCondensed"/>
              </a:rPr>
              <a:t>e</a:t>
            </a:r>
            <a:r>
              <a:rPr sz="3600" spc="35" dirty="0" err="1" smtClean="0">
                <a:cs typeface="Bahnschrift Light SemiCondensed"/>
              </a:rPr>
              <a:t>n</a:t>
            </a:r>
            <a:r>
              <a:rPr sz="3600" spc="40" dirty="0" err="1" smtClean="0">
                <a:cs typeface="Bahnschrift Light SemiCondensed"/>
              </a:rPr>
              <a:t>t</a:t>
            </a:r>
            <a:r>
              <a:rPr sz="3600" spc="55" dirty="0" err="1" smtClean="0">
                <a:cs typeface="Bahnschrift Light SemiCondensed"/>
              </a:rPr>
              <a:t>e</a:t>
            </a:r>
            <a:r>
              <a:rPr sz="3600" spc="135" dirty="0" smtClean="0">
                <a:cs typeface="Bahnschrift Light SemiCondensed"/>
              </a:rPr>
              <a:t> </a:t>
            </a:r>
            <a:r>
              <a:rPr sz="3600" spc="35" dirty="0" smtClean="0">
                <a:cs typeface="Bahnschrift Light SemiCondensed"/>
              </a:rPr>
              <a:t>y</a:t>
            </a:r>
            <a:r>
              <a:rPr sz="3600" spc="120" dirty="0" smtClean="0">
                <a:cs typeface="Bahnschrift Light SemiCondensed"/>
              </a:rPr>
              <a:t> </a:t>
            </a:r>
            <a:r>
              <a:rPr sz="3600" spc="-100" dirty="0" smtClean="0">
                <a:cs typeface="Bahnschrift Light SemiCondensed"/>
              </a:rPr>
              <a:t>s</a:t>
            </a:r>
            <a:r>
              <a:rPr sz="3600" spc="55" dirty="0" smtClean="0">
                <a:cs typeface="Bahnschrift Light SemiCondensed"/>
              </a:rPr>
              <a:t>e</a:t>
            </a:r>
            <a:r>
              <a:rPr sz="3600" spc="20" dirty="0" smtClean="0">
                <a:cs typeface="Bahnschrift Light SemiCondensed"/>
              </a:rPr>
              <a:t> </a:t>
            </a:r>
            <a:r>
              <a:rPr sz="3600" spc="-20" dirty="0" smtClean="0">
                <a:cs typeface="Bahnschrift Light SemiCondensed"/>
              </a:rPr>
              <a:t>clasifi</a:t>
            </a:r>
            <a:r>
              <a:rPr sz="3600" spc="-45" dirty="0" smtClean="0">
                <a:cs typeface="Bahnschrift Light SemiCondensed"/>
              </a:rPr>
              <a:t>c</a:t>
            </a:r>
            <a:r>
              <a:rPr sz="3600" spc="-20" dirty="0" smtClean="0">
                <a:cs typeface="Bahnschrift Light SemiCondensed"/>
              </a:rPr>
              <a:t>a</a:t>
            </a:r>
            <a:r>
              <a:rPr sz="3600" spc="-45" dirty="0" smtClean="0">
                <a:cs typeface="Bahnschrift Light SemiCondensed"/>
              </a:rPr>
              <a:t>r</a:t>
            </a:r>
            <a:r>
              <a:rPr sz="3600" spc="105" dirty="0" smtClean="0">
                <a:cs typeface="Bahnschrift Light SemiCondensed"/>
              </a:rPr>
              <a:t>o</a:t>
            </a:r>
            <a:r>
              <a:rPr sz="3600" spc="60" dirty="0" smtClean="0">
                <a:cs typeface="Bahnschrift Light SemiCondensed"/>
              </a:rPr>
              <a:t>n </a:t>
            </a:r>
            <a:r>
              <a:rPr sz="3600" spc="-140" dirty="0" smtClean="0">
                <a:cs typeface="Bahnschrift Light SemiCondensed"/>
              </a:rPr>
              <a:t> </a:t>
            </a:r>
            <a:r>
              <a:rPr sz="3600" spc="75" dirty="0" smtClean="0">
                <a:cs typeface="Bahnschrift Light SemiCondensed"/>
              </a:rPr>
              <a:t>de</a:t>
            </a:r>
            <a:r>
              <a:rPr sz="3600" spc="130" dirty="0" smtClean="0">
                <a:cs typeface="Bahnschrift Light SemiCondensed"/>
              </a:rPr>
              <a:t> </a:t>
            </a:r>
            <a:r>
              <a:rPr sz="3600" spc="-60" dirty="0" smtClean="0">
                <a:cs typeface="Bahnschrift Light SemiCondensed"/>
              </a:rPr>
              <a:t>l</a:t>
            </a:r>
            <a:r>
              <a:rPr sz="3600" spc="5" dirty="0" smtClean="0">
                <a:cs typeface="Bahnschrift Light SemiCondensed"/>
              </a:rPr>
              <a:t>a</a:t>
            </a:r>
            <a:r>
              <a:rPr sz="3600" spc="110" dirty="0" smtClean="0">
                <a:cs typeface="Bahnschrift Light SemiCondensed"/>
              </a:rPr>
              <a:t> </a:t>
            </a:r>
            <a:r>
              <a:rPr sz="3600" spc="-25" dirty="0" err="1" smtClean="0">
                <a:cs typeface="Bahnschrift Light SemiCondensed"/>
              </a:rPr>
              <a:t>si</a:t>
            </a:r>
            <a:r>
              <a:rPr sz="3600" spc="-40" dirty="0" err="1" smtClean="0">
                <a:cs typeface="Bahnschrift Light SemiCondensed"/>
              </a:rPr>
              <a:t>g</a:t>
            </a:r>
            <a:r>
              <a:rPr sz="3600" spc="45" dirty="0" err="1" smtClean="0">
                <a:cs typeface="Bahnschrift Light SemiCondensed"/>
              </a:rPr>
              <a:t>uie</a:t>
            </a:r>
            <a:r>
              <a:rPr sz="3600" spc="40" dirty="0" err="1" smtClean="0">
                <a:cs typeface="Bahnschrift Light SemiCondensed"/>
              </a:rPr>
              <a:t>nt</a:t>
            </a:r>
            <a:r>
              <a:rPr sz="3600" spc="55" dirty="0" err="1" smtClean="0">
                <a:cs typeface="Bahnschrift Light SemiCondensed"/>
              </a:rPr>
              <a:t>e</a:t>
            </a:r>
            <a:r>
              <a:rPr sz="3600" spc="20" dirty="0" smtClean="0">
                <a:cs typeface="Bahnschrift Light SemiCondensed"/>
              </a:rPr>
              <a:t> </a:t>
            </a:r>
            <a:r>
              <a:rPr sz="3600" spc="65" dirty="0" err="1" smtClean="0">
                <a:cs typeface="Bahnschrift Light SemiCondensed"/>
              </a:rPr>
              <a:t>ma</a:t>
            </a:r>
            <a:r>
              <a:rPr sz="3600" spc="40" dirty="0" err="1" smtClean="0">
                <a:cs typeface="Bahnschrift Light SemiCondensed"/>
              </a:rPr>
              <a:t>n</a:t>
            </a:r>
            <a:r>
              <a:rPr sz="3600" spc="5" dirty="0" err="1" smtClean="0">
                <a:cs typeface="Bahnschrift Light SemiCondensed"/>
              </a:rPr>
              <a:t>e</a:t>
            </a:r>
            <a:r>
              <a:rPr sz="3600" spc="-40" dirty="0" err="1" smtClean="0">
                <a:cs typeface="Bahnschrift Light SemiCondensed"/>
              </a:rPr>
              <a:t>r</a:t>
            </a:r>
            <a:r>
              <a:rPr sz="3600" spc="5" dirty="0" err="1" smtClean="0">
                <a:cs typeface="Bahnschrift Light SemiCondensed"/>
              </a:rPr>
              <a:t>a</a:t>
            </a:r>
            <a:r>
              <a:rPr lang="es-MX" sz="3600" spc="5" dirty="0" smtClean="0">
                <a:cs typeface="Bahnschrift Light SemiCondensed"/>
              </a:rPr>
              <a:t>:</a:t>
            </a:r>
            <a:endParaRPr sz="3600" dirty="0">
              <a:cs typeface="Bahnschrift Light SemiCondensed"/>
            </a:endParaRPr>
          </a:p>
        </p:txBody>
      </p:sp>
      <p:sp>
        <p:nvSpPr>
          <p:cNvPr id="167" name="object 4"/>
          <p:cNvSpPr/>
          <p:nvPr/>
        </p:nvSpPr>
        <p:spPr>
          <a:xfrm>
            <a:off x="4256460" y="36684817"/>
            <a:ext cx="2809240" cy="23331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7"/>
          <p:cNvSpPr/>
          <p:nvPr/>
        </p:nvSpPr>
        <p:spPr>
          <a:xfrm>
            <a:off x="8068778" y="36627746"/>
            <a:ext cx="2545079" cy="24062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0"/>
          <p:cNvSpPr/>
          <p:nvPr/>
        </p:nvSpPr>
        <p:spPr>
          <a:xfrm>
            <a:off x="8122273" y="39369139"/>
            <a:ext cx="2482776" cy="25159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2"/>
          <p:cNvSpPr/>
          <p:nvPr/>
        </p:nvSpPr>
        <p:spPr>
          <a:xfrm>
            <a:off x="4652457" y="39867640"/>
            <a:ext cx="2506980" cy="2139948"/>
          </a:xfrm>
          <a:custGeom>
            <a:avLst/>
            <a:gdLst/>
            <a:ahLst/>
            <a:cxnLst/>
            <a:rect l="l" t="t" r="r" b="b"/>
            <a:pathLst>
              <a:path w="3197859" h="2661919">
                <a:moveTo>
                  <a:pt x="2969133" y="0"/>
                </a:moveTo>
                <a:lnTo>
                  <a:pt x="228726" y="0"/>
                </a:lnTo>
                <a:lnTo>
                  <a:pt x="209962" y="757"/>
                </a:lnTo>
                <a:lnTo>
                  <a:pt x="156415" y="11656"/>
                </a:lnTo>
                <a:lnTo>
                  <a:pt x="108224" y="34258"/>
                </a:lnTo>
                <a:lnTo>
                  <a:pt x="66976" y="66976"/>
                </a:lnTo>
                <a:lnTo>
                  <a:pt x="34258" y="108224"/>
                </a:lnTo>
                <a:lnTo>
                  <a:pt x="11656" y="156415"/>
                </a:lnTo>
                <a:lnTo>
                  <a:pt x="757" y="209962"/>
                </a:lnTo>
                <a:lnTo>
                  <a:pt x="0" y="228726"/>
                </a:lnTo>
                <a:lnTo>
                  <a:pt x="0" y="2433154"/>
                </a:lnTo>
                <a:lnTo>
                  <a:pt x="6644" y="2488128"/>
                </a:lnTo>
                <a:lnTo>
                  <a:pt x="25522" y="2538283"/>
                </a:lnTo>
                <a:lnTo>
                  <a:pt x="55044" y="2582031"/>
                </a:lnTo>
                <a:lnTo>
                  <a:pt x="93625" y="2617780"/>
                </a:lnTo>
                <a:lnTo>
                  <a:pt x="139678" y="2643941"/>
                </a:lnTo>
                <a:lnTo>
                  <a:pt x="191615" y="2658925"/>
                </a:lnTo>
                <a:lnTo>
                  <a:pt x="228726" y="2661919"/>
                </a:lnTo>
                <a:lnTo>
                  <a:pt x="2969133" y="2661919"/>
                </a:lnTo>
                <a:lnTo>
                  <a:pt x="3024112" y="2655271"/>
                </a:lnTo>
                <a:lnTo>
                  <a:pt x="3074264" y="2636384"/>
                </a:lnTo>
                <a:lnTo>
                  <a:pt x="3118003" y="2606850"/>
                </a:lnTo>
                <a:lnTo>
                  <a:pt x="3153741" y="2568258"/>
                </a:lnTo>
                <a:lnTo>
                  <a:pt x="3179891" y="2522198"/>
                </a:lnTo>
                <a:lnTo>
                  <a:pt x="3194867" y="2470260"/>
                </a:lnTo>
                <a:lnTo>
                  <a:pt x="3197860" y="2433154"/>
                </a:lnTo>
                <a:lnTo>
                  <a:pt x="3197860" y="228726"/>
                </a:lnTo>
                <a:lnTo>
                  <a:pt x="3191215" y="173747"/>
                </a:lnTo>
                <a:lnTo>
                  <a:pt x="3172337" y="123595"/>
                </a:lnTo>
                <a:lnTo>
                  <a:pt x="3142815" y="79856"/>
                </a:lnTo>
                <a:lnTo>
                  <a:pt x="3104234" y="44118"/>
                </a:lnTo>
                <a:lnTo>
                  <a:pt x="3058181" y="17968"/>
                </a:lnTo>
                <a:lnTo>
                  <a:pt x="3006244" y="2992"/>
                </a:lnTo>
                <a:lnTo>
                  <a:pt x="296913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3"/>
          <p:cNvSpPr/>
          <p:nvPr/>
        </p:nvSpPr>
        <p:spPr>
          <a:xfrm>
            <a:off x="4256460" y="39369139"/>
            <a:ext cx="2902977" cy="24236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4"/>
          <p:cNvSpPr/>
          <p:nvPr/>
        </p:nvSpPr>
        <p:spPr>
          <a:xfrm>
            <a:off x="406787" y="38406542"/>
            <a:ext cx="2532379" cy="1282699"/>
          </a:xfrm>
          <a:custGeom>
            <a:avLst/>
            <a:gdLst/>
            <a:ahLst/>
            <a:cxnLst/>
            <a:rect l="l" t="t" r="r" b="b"/>
            <a:pathLst>
              <a:path w="2532379" h="1282700">
                <a:moveTo>
                  <a:pt x="2318638" y="0"/>
                </a:moveTo>
                <a:lnTo>
                  <a:pt x="213740" y="0"/>
                </a:lnTo>
                <a:lnTo>
                  <a:pt x="196219" y="708"/>
                </a:lnTo>
                <a:lnTo>
                  <a:pt x="146206" y="10902"/>
                </a:lnTo>
                <a:lnTo>
                  <a:pt x="101179" y="32038"/>
                </a:lnTo>
                <a:lnTo>
                  <a:pt x="62626" y="62626"/>
                </a:lnTo>
                <a:lnTo>
                  <a:pt x="32038" y="101179"/>
                </a:lnTo>
                <a:lnTo>
                  <a:pt x="10902" y="146206"/>
                </a:lnTo>
                <a:lnTo>
                  <a:pt x="708" y="196219"/>
                </a:lnTo>
                <a:lnTo>
                  <a:pt x="0" y="213740"/>
                </a:lnTo>
                <a:lnTo>
                  <a:pt x="0" y="1068908"/>
                </a:lnTo>
                <a:lnTo>
                  <a:pt x="6215" y="1120284"/>
                </a:lnTo>
                <a:lnTo>
                  <a:pt x="23869" y="1167156"/>
                </a:lnTo>
                <a:lnTo>
                  <a:pt x="51472" y="1208040"/>
                </a:lnTo>
                <a:lnTo>
                  <a:pt x="87535" y="1241449"/>
                </a:lnTo>
                <a:lnTo>
                  <a:pt x="130569" y="1265898"/>
                </a:lnTo>
                <a:lnTo>
                  <a:pt x="179086" y="1279901"/>
                </a:lnTo>
                <a:lnTo>
                  <a:pt x="213740" y="1282699"/>
                </a:lnTo>
                <a:lnTo>
                  <a:pt x="2318638" y="1282699"/>
                </a:lnTo>
                <a:lnTo>
                  <a:pt x="2369982" y="1276486"/>
                </a:lnTo>
                <a:lnTo>
                  <a:pt x="2416837" y="1258836"/>
                </a:lnTo>
                <a:lnTo>
                  <a:pt x="2457713" y="1231235"/>
                </a:lnTo>
                <a:lnTo>
                  <a:pt x="2491122" y="1195169"/>
                </a:lnTo>
                <a:lnTo>
                  <a:pt x="2515574" y="1152124"/>
                </a:lnTo>
                <a:lnTo>
                  <a:pt x="2529580" y="1103585"/>
                </a:lnTo>
                <a:lnTo>
                  <a:pt x="2532379" y="1068908"/>
                </a:lnTo>
                <a:lnTo>
                  <a:pt x="2532379" y="213740"/>
                </a:lnTo>
                <a:lnTo>
                  <a:pt x="2526164" y="162397"/>
                </a:lnTo>
                <a:lnTo>
                  <a:pt x="2508510" y="115542"/>
                </a:lnTo>
                <a:lnTo>
                  <a:pt x="2480907" y="74666"/>
                </a:lnTo>
                <a:lnTo>
                  <a:pt x="2444844" y="41257"/>
                </a:lnTo>
                <a:lnTo>
                  <a:pt x="2401810" y="16805"/>
                </a:lnTo>
                <a:lnTo>
                  <a:pt x="2353293" y="2799"/>
                </a:lnTo>
                <a:lnTo>
                  <a:pt x="2318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5"/>
          <p:cNvSpPr/>
          <p:nvPr/>
        </p:nvSpPr>
        <p:spPr>
          <a:xfrm>
            <a:off x="406787" y="38406542"/>
            <a:ext cx="2532379" cy="1282699"/>
          </a:xfrm>
          <a:custGeom>
            <a:avLst/>
            <a:gdLst/>
            <a:ahLst/>
            <a:cxnLst/>
            <a:rect l="l" t="t" r="r" b="b"/>
            <a:pathLst>
              <a:path w="2532379" h="1282700">
                <a:moveTo>
                  <a:pt x="0" y="213740"/>
                </a:moveTo>
                <a:lnTo>
                  <a:pt x="6215" y="162397"/>
                </a:lnTo>
                <a:lnTo>
                  <a:pt x="23869" y="115542"/>
                </a:lnTo>
                <a:lnTo>
                  <a:pt x="51472" y="74666"/>
                </a:lnTo>
                <a:lnTo>
                  <a:pt x="87535" y="41257"/>
                </a:lnTo>
                <a:lnTo>
                  <a:pt x="130569" y="16805"/>
                </a:lnTo>
                <a:lnTo>
                  <a:pt x="179086" y="2799"/>
                </a:lnTo>
                <a:lnTo>
                  <a:pt x="213740" y="0"/>
                </a:lnTo>
                <a:lnTo>
                  <a:pt x="2318638" y="0"/>
                </a:lnTo>
                <a:lnTo>
                  <a:pt x="2369982" y="6215"/>
                </a:lnTo>
                <a:lnTo>
                  <a:pt x="2416837" y="23869"/>
                </a:lnTo>
                <a:lnTo>
                  <a:pt x="2457713" y="51472"/>
                </a:lnTo>
                <a:lnTo>
                  <a:pt x="2491122" y="87535"/>
                </a:lnTo>
                <a:lnTo>
                  <a:pt x="2515574" y="130569"/>
                </a:lnTo>
                <a:lnTo>
                  <a:pt x="2529580" y="179086"/>
                </a:lnTo>
                <a:lnTo>
                  <a:pt x="2532379" y="213740"/>
                </a:lnTo>
                <a:lnTo>
                  <a:pt x="2532379" y="1068908"/>
                </a:lnTo>
                <a:lnTo>
                  <a:pt x="2526164" y="1120284"/>
                </a:lnTo>
                <a:lnTo>
                  <a:pt x="2508510" y="1167156"/>
                </a:lnTo>
                <a:lnTo>
                  <a:pt x="2480907" y="1208040"/>
                </a:lnTo>
                <a:lnTo>
                  <a:pt x="2444844" y="1241449"/>
                </a:lnTo>
                <a:lnTo>
                  <a:pt x="2401810" y="1265898"/>
                </a:lnTo>
                <a:lnTo>
                  <a:pt x="2353293" y="1279901"/>
                </a:lnTo>
                <a:lnTo>
                  <a:pt x="2318638" y="1282699"/>
                </a:lnTo>
                <a:lnTo>
                  <a:pt x="213740" y="1282699"/>
                </a:lnTo>
                <a:lnTo>
                  <a:pt x="162397" y="1276486"/>
                </a:lnTo>
                <a:lnTo>
                  <a:pt x="115542" y="1258836"/>
                </a:lnTo>
                <a:lnTo>
                  <a:pt x="74666" y="1231235"/>
                </a:lnTo>
                <a:lnTo>
                  <a:pt x="41257" y="1195169"/>
                </a:lnTo>
                <a:lnTo>
                  <a:pt x="16805" y="1152124"/>
                </a:lnTo>
                <a:lnTo>
                  <a:pt x="2799" y="1103585"/>
                </a:lnTo>
                <a:lnTo>
                  <a:pt x="0" y="1068908"/>
                </a:lnTo>
                <a:lnTo>
                  <a:pt x="0" y="213740"/>
                </a:lnTo>
                <a:close/>
              </a:path>
            </a:pathLst>
          </a:custGeom>
          <a:ln w="27940">
            <a:solidFill>
              <a:srgbClr val="00A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"/>
          <p:cNvSpPr txBox="1"/>
          <p:nvPr/>
        </p:nvSpPr>
        <p:spPr>
          <a:xfrm>
            <a:off x="633434" y="38845555"/>
            <a:ext cx="2147678" cy="892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120"/>
              </a:lnSpc>
            </a:pPr>
            <a:r>
              <a:rPr sz="320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84" name="object 21"/>
          <p:cNvSpPr txBox="1"/>
          <p:nvPr/>
        </p:nvSpPr>
        <p:spPr>
          <a:xfrm>
            <a:off x="1212296" y="40412438"/>
            <a:ext cx="2926574" cy="33699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660400" marR="12700" indent="-648335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5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dó</a:t>
            </a:r>
            <a:r>
              <a:rPr sz="1800" spc="0" dirty="0" smtClean="0">
                <a:latin typeface="Arial"/>
                <a:cs typeface="Arial"/>
              </a:rPr>
              <a:t>n 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ilic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 </a:t>
            </a:r>
            <a:r>
              <a:rPr sz="1800" spc="-15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 </a:t>
            </a:r>
            <a:r>
              <a:rPr sz="1800" spc="-10" dirty="0" smtClean="0">
                <a:latin typeface="Arial"/>
                <a:cs typeface="Arial"/>
              </a:rPr>
              <a:t>40</a:t>
            </a:r>
            <a:r>
              <a:rPr lang="es-MX"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9" name="object 26"/>
          <p:cNvSpPr txBox="1"/>
          <p:nvPr/>
        </p:nvSpPr>
        <p:spPr>
          <a:xfrm>
            <a:off x="1329887" y="36943721"/>
            <a:ext cx="2740208" cy="40184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5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dó</a:t>
            </a:r>
            <a:r>
              <a:rPr sz="1800" spc="0" dirty="0" smtClean="0">
                <a:latin typeface="Arial"/>
                <a:cs typeface="Arial"/>
              </a:rPr>
              <a:t>n 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ilic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 </a:t>
            </a:r>
            <a:r>
              <a:rPr sz="1800" spc="-15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 6 cm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800" dirty="0"/>
          </a:p>
        </p:txBody>
      </p:sp>
      <p:sp>
        <p:nvSpPr>
          <p:cNvPr id="190" name="object 21"/>
          <p:cNvSpPr txBox="1"/>
          <p:nvPr/>
        </p:nvSpPr>
        <p:spPr>
          <a:xfrm>
            <a:off x="10896299" y="36924988"/>
            <a:ext cx="2783911" cy="43660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660400" marR="12700" indent="-648335">
              <a:lnSpc>
                <a:spcPct val="100000"/>
              </a:lnSpc>
            </a:pPr>
            <a:r>
              <a:rPr sz="180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5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dó</a:t>
            </a:r>
            <a:r>
              <a:rPr sz="1800" spc="0" dirty="0" smtClean="0">
                <a:latin typeface="Arial"/>
                <a:cs typeface="Arial"/>
              </a:rPr>
              <a:t>n 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b</a:t>
            </a:r>
            <a:r>
              <a:rPr sz="1800" spc="0" dirty="0" smtClean="0">
                <a:latin typeface="Arial"/>
                <a:cs typeface="Arial"/>
              </a:rPr>
              <a:t>ilic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 </a:t>
            </a:r>
            <a:r>
              <a:rPr sz="1800" spc="-15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e </a:t>
            </a:r>
            <a:r>
              <a:rPr lang="es-MX" sz="1800" spc="-10" dirty="0" smtClean="0">
                <a:latin typeface="Arial"/>
                <a:cs typeface="Arial"/>
              </a:rPr>
              <a:t>6.5 </a:t>
            </a:r>
            <a:r>
              <a:rPr sz="1800" spc="0" dirty="0" smtClean="0">
                <a:latin typeface="Arial"/>
                <a:cs typeface="Arial"/>
              </a:rPr>
              <a:t>cm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1" name="object 21"/>
          <p:cNvSpPr txBox="1"/>
          <p:nvPr/>
        </p:nvSpPr>
        <p:spPr>
          <a:xfrm>
            <a:off x="10962918" y="39830131"/>
            <a:ext cx="3005245" cy="31373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660400" marR="12700" indent="-648335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C</a:t>
            </a:r>
            <a:r>
              <a:rPr sz="1800" b="1" spc="-10" dirty="0" smtClean="0">
                <a:latin typeface="Arial"/>
                <a:cs typeface="Arial"/>
              </a:rPr>
              <a:t>o</a:t>
            </a:r>
            <a:r>
              <a:rPr sz="1800" b="1" spc="5" dirty="0" smtClean="0">
                <a:latin typeface="Arial"/>
                <a:cs typeface="Arial"/>
              </a:rPr>
              <a:t>r</a:t>
            </a:r>
            <a:r>
              <a:rPr sz="1800" b="1" spc="-10" dirty="0" smtClean="0">
                <a:latin typeface="Arial"/>
                <a:cs typeface="Arial"/>
              </a:rPr>
              <a:t>dó</a:t>
            </a:r>
            <a:r>
              <a:rPr sz="1800" b="1" spc="0" dirty="0" smtClean="0">
                <a:latin typeface="Arial"/>
                <a:cs typeface="Arial"/>
              </a:rPr>
              <a:t>n </a:t>
            </a:r>
            <a:r>
              <a:rPr sz="1800" b="1" spc="-10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m</a:t>
            </a:r>
            <a:r>
              <a:rPr sz="1800" b="1" spc="-10" dirty="0" smtClean="0">
                <a:latin typeface="Arial"/>
                <a:cs typeface="Arial"/>
              </a:rPr>
              <a:t>b</a:t>
            </a:r>
            <a:r>
              <a:rPr sz="1800" b="1" spc="0" dirty="0" smtClean="0">
                <a:latin typeface="Arial"/>
                <a:cs typeface="Arial"/>
              </a:rPr>
              <a:t>ilic</a:t>
            </a:r>
            <a:r>
              <a:rPr sz="1800" b="1" spc="-10" dirty="0" smtClean="0">
                <a:latin typeface="Arial"/>
                <a:cs typeface="Arial"/>
              </a:rPr>
              <a:t>a</a:t>
            </a:r>
            <a:r>
              <a:rPr sz="1800" b="1" spc="0" dirty="0" smtClean="0">
                <a:latin typeface="Arial"/>
                <a:cs typeface="Arial"/>
              </a:rPr>
              <a:t>l </a:t>
            </a:r>
            <a:r>
              <a:rPr sz="1800" b="1" spc="-15" dirty="0" smtClean="0">
                <a:latin typeface="Arial"/>
                <a:cs typeface="Arial"/>
              </a:rPr>
              <a:t>d</a:t>
            </a:r>
            <a:r>
              <a:rPr sz="1800" b="1" spc="0" dirty="0" smtClean="0">
                <a:latin typeface="Arial"/>
                <a:cs typeface="Arial"/>
              </a:rPr>
              <a:t>e </a:t>
            </a:r>
            <a:r>
              <a:rPr lang="es-MX" sz="1800" b="1" spc="-10" dirty="0" smtClean="0">
                <a:latin typeface="Arial"/>
                <a:cs typeface="Arial"/>
              </a:rPr>
              <a:t>30 </a:t>
            </a:r>
            <a:r>
              <a:rPr sz="1800" b="1" spc="0" dirty="0" smtClean="0">
                <a:latin typeface="Arial"/>
                <a:cs typeface="Arial"/>
              </a:rPr>
              <a:t>cm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194" name="object 15"/>
          <p:cNvSpPr/>
          <p:nvPr/>
        </p:nvSpPr>
        <p:spPr>
          <a:xfrm>
            <a:off x="19092125" y="25127109"/>
            <a:ext cx="2473960" cy="480060"/>
          </a:xfrm>
          <a:custGeom>
            <a:avLst/>
            <a:gdLst/>
            <a:ahLst/>
            <a:cxnLst/>
            <a:rect l="l" t="t" r="r" b="b"/>
            <a:pathLst>
              <a:path w="2473960" h="480060">
                <a:moveTo>
                  <a:pt x="0" y="480060"/>
                </a:moveTo>
                <a:lnTo>
                  <a:pt x="2473960" y="480060"/>
                </a:lnTo>
                <a:lnTo>
                  <a:pt x="2473960" y="0"/>
                </a:lnTo>
                <a:lnTo>
                  <a:pt x="0" y="0"/>
                </a:lnTo>
                <a:lnTo>
                  <a:pt x="0" y="480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4"/>
          <p:cNvSpPr/>
          <p:nvPr/>
        </p:nvSpPr>
        <p:spPr>
          <a:xfrm>
            <a:off x="21028584" y="22703953"/>
            <a:ext cx="3380740" cy="30683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7"/>
          <p:cNvSpPr/>
          <p:nvPr/>
        </p:nvSpPr>
        <p:spPr>
          <a:xfrm>
            <a:off x="24807296" y="22851273"/>
            <a:ext cx="3037839" cy="29210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CuadroTexto 6"/>
          <p:cNvSpPr txBox="1"/>
          <p:nvPr/>
        </p:nvSpPr>
        <p:spPr>
          <a:xfrm>
            <a:off x="25251680" y="26020637"/>
            <a:ext cx="258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con hematoma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" name="CuadroTexto 214"/>
          <p:cNvSpPr txBox="1"/>
          <p:nvPr/>
        </p:nvSpPr>
        <p:spPr>
          <a:xfrm>
            <a:off x="21413050" y="26028804"/>
            <a:ext cx="258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con gelatinoso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" name="CuadroTexto 215"/>
          <p:cNvSpPr txBox="1"/>
          <p:nvPr/>
        </p:nvSpPr>
        <p:spPr>
          <a:xfrm>
            <a:off x="17918443" y="26020637"/>
            <a:ext cx="258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aplanado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" name="object 7"/>
          <p:cNvSpPr/>
          <p:nvPr/>
        </p:nvSpPr>
        <p:spPr>
          <a:xfrm>
            <a:off x="17853129" y="22803794"/>
            <a:ext cx="2811779" cy="29684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12"/>
          <p:cNvSpPr/>
          <p:nvPr/>
        </p:nvSpPr>
        <p:spPr>
          <a:xfrm>
            <a:off x="14482980" y="23629444"/>
            <a:ext cx="3163514" cy="1656079"/>
          </a:xfrm>
          <a:custGeom>
            <a:avLst/>
            <a:gdLst/>
            <a:ahLst/>
            <a:cxnLst/>
            <a:rect l="l" t="t" r="r" b="b"/>
            <a:pathLst>
              <a:path w="2933700" h="1656079">
                <a:moveTo>
                  <a:pt x="2657729" y="0"/>
                </a:moveTo>
                <a:lnTo>
                  <a:pt x="275970" y="0"/>
                </a:lnTo>
                <a:lnTo>
                  <a:pt x="253339" y="914"/>
                </a:lnTo>
                <a:lnTo>
                  <a:pt x="209656" y="8021"/>
                </a:lnTo>
                <a:lnTo>
                  <a:pt x="168556" y="21689"/>
                </a:lnTo>
                <a:lnTo>
                  <a:pt x="130607" y="41350"/>
                </a:lnTo>
                <a:lnTo>
                  <a:pt x="96377" y="66436"/>
                </a:lnTo>
                <a:lnTo>
                  <a:pt x="66436" y="96377"/>
                </a:lnTo>
                <a:lnTo>
                  <a:pt x="41350" y="130607"/>
                </a:lnTo>
                <a:lnTo>
                  <a:pt x="21689" y="168556"/>
                </a:lnTo>
                <a:lnTo>
                  <a:pt x="8021" y="209656"/>
                </a:lnTo>
                <a:lnTo>
                  <a:pt x="914" y="253339"/>
                </a:lnTo>
                <a:lnTo>
                  <a:pt x="0" y="275970"/>
                </a:lnTo>
                <a:lnTo>
                  <a:pt x="0" y="1380058"/>
                </a:lnTo>
                <a:lnTo>
                  <a:pt x="3612" y="1424829"/>
                </a:lnTo>
                <a:lnTo>
                  <a:pt x="14070" y="1467300"/>
                </a:lnTo>
                <a:lnTo>
                  <a:pt x="30806" y="1506904"/>
                </a:lnTo>
                <a:lnTo>
                  <a:pt x="53250" y="1543071"/>
                </a:lnTo>
                <a:lnTo>
                  <a:pt x="80835" y="1575233"/>
                </a:lnTo>
                <a:lnTo>
                  <a:pt x="112992" y="1602822"/>
                </a:lnTo>
                <a:lnTo>
                  <a:pt x="149152" y="1625270"/>
                </a:lnTo>
                <a:lnTo>
                  <a:pt x="188748" y="1642007"/>
                </a:lnTo>
                <a:lnTo>
                  <a:pt x="231210" y="1652467"/>
                </a:lnTo>
                <a:lnTo>
                  <a:pt x="275970" y="1656079"/>
                </a:lnTo>
                <a:lnTo>
                  <a:pt x="2657729" y="1656079"/>
                </a:lnTo>
                <a:lnTo>
                  <a:pt x="2702489" y="1652467"/>
                </a:lnTo>
                <a:lnTo>
                  <a:pt x="2744951" y="1642007"/>
                </a:lnTo>
                <a:lnTo>
                  <a:pt x="2784547" y="1625270"/>
                </a:lnTo>
                <a:lnTo>
                  <a:pt x="2820707" y="1602822"/>
                </a:lnTo>
                <a:lnTo>
                  <a:pt x="2852864" y="1575233"/>
                </a:lnTo>
                <a:lnTo>
                  <a:pt x="2880449" y="1543071"/>
                </a:lnTo>
                <a:lnTo>
                  <a:pt x="2902893" y="1506904"/>
                </a:lnTo>
                <a:lnTo>
                  <a:pt x="2919629" y="1467300"/>
                </a:lnTo>
                <a:lnTo>
                  <a:pt x="2930087" y="1424829"/>
                </a:lnTo>
                <a:lnTo>
                  <a:pt x="2933700" y="1380058"/>
                </a:lnTo>
                <a:lnTo>
                  <a:pt x="2933700" y="275970"/>
                </a:lnTo>
                <a:lnTo>
                  <a:pt x="2930087" y="231210"/>
                </a:lnTo>
                <a:lnTo>
                  <a:pt x="2919629" y="188748"/>
                </a:lnTo>
                <a:lnTo>
                  <a:pt x="2902893" y="149152"/>
                </a:lnTo>
                <a:lnTo>
                  <a:pt x="2880449" y="112992"/>
                </a:lnTo>
                <a:lnTo>
                  <a:pt x="2852864" y="80835"/>
                </a:lnTo>
                <a:lnTo>
                  <a:pt x="2820707" y="53250"/>
                </a:lnTo>
                <a:lnTo>
                  <a:pt x="2784547" y="30806"/>
                </a:lnTo>
                <a:lnTo>
                  <a:pt x="2744951" y="14070"/>
                </a:lnTo>
                <a:lnTo>
                  <a:pt x="2702489" y="3612"/>
                </a:lnTo>
                <a:lnTo>
                  <a:pt x="2657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13"/>
          <p:cNvSpPr/>
          <p:nvPr/>
        </p:nvSpPr>
        <p:spPr>
          <a:xfrm>
            <a:off x="14482980" y="23629444"/>
            <a:ext cx="3163514" cy="1656079"/>
          </a:xfrm>
          <a:custGeom>
            <a:avLst/>
            <a:gdLst/>
            <a:ahLst/>
            <a:cxnLst/>
            <a:rect l="l" t="t" r="r" b="b"/>
            <a:pathLst>
              <a:path w="2933700" h="1656079">
                <a:moveTo>
                  <a:pt x="0" y="275970"/>
                </a:moveTo>
                <a:lnTo>
                  <a:pt x="3612" y="231210"/>
                </a:lnTo>
                <a:lnTo>
                  <a:pt x="14070" y="188748"/>
                </a:lnTo>
                <a:lnTo>
                  <a:pt x="30806" y="149152"/>
                </a:lnTo>
                <a:lnTo>
                  <a:pt x="53250" y="112992"/>
                </a:lnTo>
                <a:lnTo>
                  <a:pt x="80835" y="80835"/>
                </a:lnTo>
                <a:lnTo>
                  <a:pt x="112992" y="53250"/>
                </a:lnTo>
                <a:lnTo>
                  <a:pt x="149152" y="30806"/>
                </a:lnTo>
                <a:lnTo>
                  <a:pt x="188748" y="14070"/>
                </a:lnTo>
                <a:lnTo>
                  <a:pt x="231210" y="3612"/>
                </a:lnTo>
                <a:lnTo>
                  <a:pt x="275970" y="0"/>
                </a:lnTo>
                <a:lnTo>
                  <a:pt x="2657729" y="0"/>
                </a:lnTo>
                <a:lnTo>
                  <a:pt x="2702489" y="3612"/>
                </a:lnTo>
                <a:lnTo>
                  <a:pt x="2744951" y="14070"/>
                </a:lnTo>
                <a:lnTo>
                  <a:pt x="2784547" y="30806"/>
                </a:lnTo>
                <a:lnTo>
                  <a:pt x="2820707" y="53250"/>
                </a:lnTo>
                <a:lnTo>
                  <a:pt x="2852864" y="80835"/>
                </a:lnTo>
                <a:lnTo>
                  <a:pt x="2880449" y="112992"/>
                </a:lnTo>
                <a:lnTo>
                  <a:pt x="2902893" y="149152"/>
                </a:lnTo>
                <a:lnTo>
                  <a:pt x="2919629" y="188748"/>
                </a:lnTo>
                <a:lnTo>
                  <a:pt x="2930087" y="231210"/>
                </a:lnTo>
                <a:lnTo>
                  <a:pt x="2933700" y="275970"/>
                </a:lnTo>
                <a:lnTo>
                  <a:pt x="2933700" y="1380058"/>
                </a:lnTo>
                <a:lnTo>
                  <a:pt x="2930087" y="1424829"/>
                </a:lnTo>
                <a:lnTo>
                  <a:pt x="2919629" y="1467300"/>
                </a:lnTo>
                <a:lnTo>
                  <a:pt x="2902893" y="1506904"/>
                </a:lnTo>
                <a:lnTo>
                  <a:pt x="2880449" y="1543071"/>
                </a:lnTo>
                <a:lnTo>
                  <a:pt x="2852864" y="1575233"/>
                </a:lnTo>
                <a:lnTo>
                  <a:pt x="2820707" y="1602822"/>
                </a:lnTo>
                <a:lnTo>
                  <a:pt x="2784547" y="1625270"/>
                </a:lnTo>
                <a:lnTo>
                  <a:pt x="2744951" y="1642007"/>
                </a:lnTo>
                <a:lnTo>
                  <a:pt x="2702489" y="1652467"/>
                </a:lnTo>
                <a:lnTo>
                  <a:pt x="2657729" y="1656079"/>
                </a:lnTo>
                <a:lnTo>
                  <a:pt x="275970" y="1656079"/>
                </a:lnTo>
                <a:lnTo>
                  <a:pt x="231210" y="1652467"/>
                </a:lnTo>
                <a:lnTo>
                  <a:pt x="188748" y="1642007"/>
                </a:lnTo>
                <a:lnTo>
                  <a:pt x="149152" y="1625270"/>
                </a:lnTo>
                <a:lnTo>
                  <a:pt x="112992" y="1602822"/>
                </a:lnTo>
                <a:lnTo>
                  <a:pt x="80835" y="1575233"/>
                </a:lnTo>
                <a:lnTo>
                  <a:pt x="53250" y="1543071"/>
                </a:lnTo>
                <a:lnTo>
                  <a:pt x="30806" y="1506904"/>
                </a:lnTo>
                <a:lnTo>
                  <a:pt x="14070" y="1467300"/>
                </a:lnTo>
                <a:lnTo>
                  <a:pt x="3612" y="1424829"/>
                </a:lnTo>
                <a:lnTo>
                  <a:pt x="0" y="1380058"/>
                </a:lnTo>
                <a:lnTo>
                  <a:pt x="0" y="275970"/>
                </a:lnTo>
                <a:close/>
              </a:path>
            </a:pathLst>
          </a:custGeom>
          <a:ln w="27940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14"/>
          <p:cNvSpPr txBox="1"/>
          <p:nvPr/>
        </p:nvSpPr>
        <p:spPr>
          <a:xfrm>
            <a:off x="14644270" y="24146335"/>
            <a:ext cx="2636262" cy="619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000" b="1" dirty="0" smtClean="0">
                <a:latin typeface="Arial"/>
                <a:cs typeface="Arial"/>
              </a:rPr>
              <a:t>C</a:t>
            </a:r>
            <a:r>
              <a:rPr sz="2000" b="1" spc="-70" dirty="0" smtClean="0">
                <a:latin typeface="Arial"/>
                <a:cs typeface="Arial"/>
              </a:rPr>
              <a:t>A</a:t>
            </a:r>
            <a:r>
              <a:rPr sz="2000" b="1" spc="10" dirty="0" smtClean="0">
                <a:latin typeface="Arial"/>
                <a:cs typeface="Arial"/>
              </a:rPr>
              <a:t>R</a:t>
            </a:r>
            <a:r>
              <a:rPr sz="2000" b="1" spc="0" dirty="0" smtClean="0">
                <a:latin typeface="Arial"/>
                <a:cs typeface="Arial"/>
              </a:rPr>
              <a:t>A</a:t>
            </a:r>
            <a:r>
              <a:rPr sz="2000" b="1" spc="-10" dirty="0" smtClean="0">
                <a:latin typeface="Arial"/>
                <a:cs typeface="Arial"/>
              </a:rPr>
              <a:t>C</a:t>
            </a:r>
            <a:r>
              <a:rPr sz="2000" b="1" spc="0" dirty="0" smtClean="0">
                <a:latin typeface="Arial"/>
                <a:cs typeface="Arial"/>
              </a:rPr>
              <a:t>TERI</a:t>
            </a:r>
            <a:r>
              <a:rPr sz="2000" b="1" spc="5" dirty="0" smtClean="0">
                <a:latin typeface="Arial"/>
                <a:cs typeface="Arial"/>
              </a:rPr>
              <a:t>S</a:t>
            </a:r>
            <a:r>
              <a:rPr sz="2000" b="1" spc="0" dirty="0" smtClean="0">
                <a:latin typeface="Arial"/>
                <a:cs typeface="Arial"/>
              </a:rPr>
              <a:t>TI</a:t>
            </a:r>
            <a:r>
              <a:rPr sz="2000" b="1" spc="15" dirty="0" smtClean="0">
                <a:latin typeface="Arial"/>
                <a:cs typeface="Arial"/>
              </a:rPr>
              <a:t>C</a:t>
            </a:r>
            <a:r>
              <a:rPr sz="2000" b="1" spc="-25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S NO </a:t>
            </a:r>
            <a:r>
              <a:rPr sz="2000" b="1" spc="5" dirty="0" smtClean="0">
                <a:latin typeface="Arial"/>
                <a:cs typeface="Arial"/>
              </a:rPr>
              <a:t>O</a:t>
            </a:r>
            <a:r>
              <a:rPr sz="2000" b="1" spc="0" dirty="0" smtClean="0">
                <a:latin typeface="Arial"/>
                <a:cs typeface="Arial"/>
              </a:rPr>
              <a:t>BLIG</a:t>
            </a:r>
            <a:r>
              <a:rPr sz="2000" b="1" spc="-204" dirty="0" smtClean="0">
                <a:latin typeface="Arial"/>
                <a:cs typeface="Arial"/>
              </a:rPr>
              <a:t>A</a:t>
            </a:r>
            <a:r>
              <a:rPr sz="2000" b="1" spc="-45" dirty="0" smtClean="0">
                <a:latin typeface="Arial"/>
                <a:cs typeface="Arial"/>
              </a:rPr>
              <a:t>T</a:t>
            </a:r>
            <a:r>
              <a:rPr sz="2000" b="1" spc="0" dirty="0" smtClean="0">
                <a:latin typeface="Arial"/>
                <a:cs typeface="Arial"/>
              </a:rPr>
              <a:t>ORI</a:t>
            </a:r>
            <a:r>
              <a:rPr sz="2000" b="1" spc="-60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71" name="Imagen 7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920315" y="1025915"/>
            <a:ext cx="3635330" cy="14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582</Words>
  <Application>Microsoft Office PowerPoint</Application>
  <PresentationFormat>Personalizado</PresentationFormat>
  <Paragraphs>40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Bahnschrift Light SemiCondensed</vt:lpstr>
      <vt:lpstr>Calibri</vt:lpstr>
      <vt:lpstr>Tema de Office</vt:lpstr>
      <vt:lpstr>CARACTERÍSTICAS FÍSICAS DEL CORDÓN UMBILICAL QUE INFLUYEN EN LA RECOLECCIÓN DE LAS CELULAS NUCLEADAS DE GELATINA DE WHARTON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RESPUESTA DE LINFOCITOS T EN COCULTIVO CON CELULAS MESENQUIMALES EN PACIENTES CON  ESCLEROSIS MÚLTIPLE SOMETIDAS A DIFERENTES ESTIMULOS</dc:title>
  <dc:creator>USER</dc:creator>
  <cp:lastModifiedBy>dell xps</cp:lastModifiedBy>
  <cp:revision>42</cp:revision>
  <dcterms:created xsi:type="dcterms:W3CDTF">2014-09-30T13:32:30Z</dcterms:created>
  <dcterms:modified xsi:type="dcterms:W3CDTF">2020-06-04T21:48:00Z</dcterms:modified>
</cp:coreProperties>
</file>